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4"/>
  </p:notesMasterIdLst>
  <p:sldIdLst>
    <p:sldId id="319" r:id="rId2"/>
    <p:sldId id="261" r:id="rId3"/>
    <p:sldId id="279" r:id="rId4"/>
    <p:sldId id="296" r:id="rId5"/>
    <p:sldId id="320" r:id="rId6"/>
    <p:sldId id="262" r:id="rId7"/>
    <p:sldId id="263" r:id="rId8"/>
    <p:sldId id="264" r:id="rId9"/>
    <p:sldId id="266" r:id="rId10"/>
    <p:sldId id="267" r:id="rId11"/>
    <p:sldId id="306" r:id="rId12"/>
    <p:sldId id="307" r:id="rId13"/>
    <p:sldId id="310" r:id="rId14"/>
    <p:sldId id="309" r:id="rId15"/>
    <p:sldId id="311" r:id="rId16"/>
    <p:sldId id="314" r:id="rId17"/>
    <p:sldId id="315" r:id="rId18"/>
    <p:sldId id="269" r:id="rId19"/>
    <p:sldId id="270" r:id="rId20"/>
    <p:sldId id="271" r:id="rId21"/>
    <p:sldId id="272" r:id="rId22"/>
    <p:sldId id="288" r:id="rId23"/>
    <p:sldId id="289" r:id="rId24"/>
    <p:sldId id="294" r:id="rId25"/>
    <p:sldId id="292" r:id="rId26"/>
    <p:sldId id="281" r:id="rId27"/>
    <p:sldId id="284" r:id="rId28"/>
    <p:sldId id="282" r:id="rId29"/>
    <p:sldId id="295" r:id="rId30"/>
    <p:sldId id="290" r:id="rId31"/>
    <p:sldId id="318" r:id="rId32"/>
    <p:sldId id="26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8B01A0593 Vasudha" initials="1V" lastIdx="3" clrIdx="0">
    <p:extLst>
      <p:ext uri="{19B8F6BF-5375-455C-9EA6-DF929625EA0E}">
        <p15:presenceInfo xmlns:p15="http://schemas.microsoft.com/office/powerpoint/2012/main" xmlns="" userId="b6971d0685c06e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706" autoAdjust="0"/>
    <p:restoredTop sz="94660"/>
  </p:normalViewPr>
  <p:slideViewPr>
    <p:cSldViewPr>
      <p:cViewPr varScale="1">
        <p:scale>
          <a:sx n="68" d="100"/>
          <a:sy n="68" d="100"/>
        </p:scale>
        <p:origin x="-148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E8BEE-4035-41C0-8EF9-AD60598A5A9A}" type="datetimeFigureOut">
              <a:rPr lang="en-IN" smtClean="0"/>
              <a:pPr/>
              <a:t>23-08-2021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41929-9600-4B2C-A2C3-D03EA956713A}" type="slidenum">
              <a:rPr lang="en-IN" smtClean="0"/>
              <a:pPr/>
              <a:t>‹#›</a:t>
            </a:fld>
            <a:endParaRPr lang="en-IN"/>
          </a:p>
        </p:txBody>
      </p:sp>
    </p:spTree>
    <p:extLst>
      <p:ext uri="{BB962C8B-B14F-4D97-AF65-F5344CB8AC3E}">
        <p14:creationId xmlns:p14="http://schemas.microsoft.com/office/powerpoint/2010/main" xmlns="" val="236768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F34DCF-B33F-4954-B1A5-E7777C30DFE6}" type="datetimeFigureOut">
              <a:rPr lang="en-US" smtClean="0"/>
              <a:pPr/>
              <a:t>8/23/2021</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AD637472-4837-459D-BC2B-E8EEBE52A89E}" type="slidenum">
              <a:rPr lang="en-US" smtClean="0"/>
              <a:pPr/>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579138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F34DCF-B33F-4954-B1A5-E7777C30DFE6}"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37472-4837-459D-BC2B-E8EEBE52A89E}" type="slidenum">
              <a:rPr lang="en-US" smtClean="0"/>
              <a:pPr/>
              <a:t>‹#›</a:t>
            </a:fld>
            <a:endParaRPr lang="en-US"/>
          </a:p>
        </p:txBody>
      </p:sp>
    </p:spTree>
    <p:extLst>
      <p:ext uri="{BB962C8B-B14F-4D97-AF65-F5344CB8AC3E}">
        <p14:creationId xmlns:p14="http://schemas.microsoft.com/office/powerpoint/2010/main" xmlns="" val="1439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F34DCF-B33F-4954-B1A5-E7777C30DFE6}"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37472-4837-459D-BC2B-E8EEBE52A89E}" type="slidenum">
              <a:rPr lang="en-US" smtClean="0"/>
              <a:pPr/>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77982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F34DCF-B33F-4954-B1A5-E7777C30DFE6}"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37472-4837-459D-BC2B-E8EEBE52A89E}"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82353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F34DCF-B33F-4954-B1A5-E7777C30DFE6}"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37472-4837-459D-BC2B-E8EEBE52A89E}" type="slidenum">
              <a:rPr lang="en-US" smtClean="0"/>
              <a:pPr/>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73338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F34DCF-B33F-4954-B1A5-E7777C30DFE6}" type="datetimeFigureOut">
              <a:rPr lang="en-US" smtClean="0"/>
              <a:pPr/>
              <a:t>8/23/2021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37472-4837-459D-BC2B-E8EEBE52A89E}"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481035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F34DCF-B33F-4954-B1A5-E7777C30DFE6}" type="datetimeFigureOut">
              <a:rPr lang="en-US" smtClean="0"/>
              <a:pPr/>
              <a:t>8/23/2021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637472-4837-459D-BC2B-E8EEBE52A89E}" type="slidenum">
              <a:rPr lang="en-US" smtClean="0"/>
              <a:pPr/>
              <a:t>‹#›</a:t>
            </a:fld>
            <a:endParaRPr lang="en-US"/>
          </a:p>
        </p:txBody>
      </p:sp>
    </p:spTree>
    <p:extLst>
      <p:ext uri="{BB962C8B-B14F-4D97-AF65-F5344CB8AC3E}">
        <p14:creationId xmlns:p14="http://schemas.microsoft.com/office/powerpoint/2010/main" xmlns="" val="201617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F34DCF-B33F-4954-B1A5-E7777C30DFE6}" type="datetimeFigureOut">
              <a:rPr lang="en-US" smtClean="0"/>
              <a:pPr/>
              <a:t>8/23/2021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37472-4837-459D-BC2B-E8EEBE52A89E}" type="slidenum">
              <a:rPr lang="en-US" smtClean="0"/>
              <a:pPr/>
              <a:t>‹#›</a:t>
            </a:fld>
            <a:endParaRPr lang="en-US"/>
          </a:p>
        </p:txBody>
      </p:sp>
    </p:spTree>
    <p:extLst>
      <p:ext uri="{BB962C8B-B14F-4D97-AF65-F5344CB8AC3E}">
        <p14:creationId xmlns:p14="http://schemas.microsoft.com/office/powerpoint/2010/main" xmlns="" val="132021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34DCF-B33F-4954-B1A5-E7777C30DFE6}" type="datetimeFigureOut">
              <a:rPr lang="en-US" smtClean="0"/>
              <a:pPr/>
              <a:t>8/23/2021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637472-4837-459D-BC2B-E8EEBE52A89E}" type="slidenum">
              <a:rPr lang="en-US" smtClean="0"/>
              <a:pPr/>
              <a:t>‹#›</a:t>
            </a:fld>
            <a:endParaRPr lang="en-US"/>
          </a:p>
        </p:txBody>
      </p:sp>
    </p:spTree>
    <p:extLst>
      <p:ext uri="{BB962C8B-B14F-4D97-AF65-F5344CB8AC3E}">
        <p14:creationId xmlns:p14="http://schemas.microsoft.com/office/powerpoint/2010/main" xmlns="" val="831804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F34DCF-B33F-4954-B1A5-E7777C30DFE6}" type="datetimeFigureOut">
              <a:rPr lang="en-US" smtClean="0"/>
              <a:pPr/>
              <a:t>8/23/2021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37472-4837-459D-BC2B-E8EEBE52A89E}" type="slidenum">
              <a:rPr lang="en-US" smtClean="0"/>
              <a:pPr/>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448994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DFF34DCF-B33F-4954-B1A5-E7777C30DFE6}" type="datetimeFigureOut">
              <a:rPr lang="en-US" smtClean="0"/>
              <a:pPr/>
              <a:t>8/23/2021</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AD637472-4837-459D-BC2B-E8EEBE52A89E}" type="slidenum">
              <a:rPr lang="en-US" smtClean="0"/>
              <a:pPr/>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711155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xmlns=""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FF34DCF-B33F-4954-B1A5-E7777C30DFE6}" type="datetimeFigureOut">
              <a:rPr lang="en-US" smtClean="0"/>
              <a:pPr/>
              <a:t>8/23/2021</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AD637472-4837-459D-BC2B-E8EEBE52A89E}" type="slidenum">
              <a:rPr lang="en-US" smtClean="0"/>
              <a:pPr/>
              <a:t>‹#›</a:t>
            </a:fld>
            <a:endParaRPr lang="en-US"/>
          </a:p>
        </p:txBody>
      </p:sp>
    </p:spTree>
    <p:extLst>
      <p:ext uri="{BB962C8B-B14F-4D97-AF65-F5344CB8AC3E}">
        <p14:creationId xmlns:p14="http://schemas.microsoft.com/office/powerpoint/2010/main" xmlns="" val="22240340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7828" y="1417399"/>
            <a:ext cx="1146266" cy="757136"/>
          </a:xfrm>
          <a:prstGeom prst="rect">
            <a:avLst/>
          </a:prstGeom>
        </p:spPr>
      </p:pic>
      <p:sp>
        <p:nvSpPr>
          <p:cNvPr id="15" name="Rectangle 14"/>
          <p:cNvSpPr/>
          <p:nvPr/>
        </p:nvSpPr>
        <p:spPr>
          <a:xfrm>
            <a:off x="1920240" y="1327515"/>
            <a:ext cx="6603274" cy="692497"/>
          </a:xfrm>
          <a:prstGeom prst="rect">
            <a:avLst/>
          </a:prstGeom>
        </p:spPr>
        <p:txBody>
          <a:bodyPr wrap="square">
            <a:spAutoFit/>
          </a:bodyPr>
          <a:lstStyle/>
          <a:p>
            <a:pPr defTabSz="342900">
              <a:spcBef>
                <a:spcPct val="0"/>
              </a:spcBef>
              <a:defRPr/>
            </a:pPr>
            <a:r>
              <a:rPr lang="en-IN" b="1" dirty="0">
                <a:latin typeface="Times New Roman" panose="02020603050405020304" pitchFamily="18" charset="0"/>
                <a:cs typeface="Times New Roman" panose="02020603050405020304" pitchFamily="18" charset="0"/>
              </a:rPr>
              <a:t>SHRI VISHNU ENGINEERING COLLEGE FOR WOMEN(A)</a:t>
            </a:r>
            <a:br>
              <a:rPr lang="en-IN" b="1" dirty="0">
                <a:latin typeface="Times New Roman" panose="02020603050405020304" pitchFamily="18" charset="0"/>
                <a:cs typeface="Times New Roman" panose="02020603050405020304" pitchFamily="18" charset="0"/>
              </a:rPr>
            </a:br>
            <a:r>
              <a:rPr lang="en-IN" sz="1050" b="1" dirty="0">
                <a:latin typeface="Times New Roman" panose="02020603050405020304" pitchFamily="18" charset="0"/>
                <a:cs typeface="Times New Roman" panose="02020603050405020304" pitchFamily="18" charset="0"/>
              </a:rPr>
              <a:t>(Approved by AICTE, Accredited by NBA &amp; NAAC, Affiliated to JNTU Kakinada)</a:t>
            </a:r>
            <a:br>
              <a:rPr lang="en-IN" sz="1050" b="1" dirty="0">
                <a:latin typeface="Times New Roman" panose="02020603050405020304" pitchFamily="18" charset="0"/>
                <a:cs typeface="Times New Roman" panose="02020603050405020304" pitchFamily="18" charset="0"/>
              </a:rPr>
            </a:br>
            <a:r>
              <a:rPr lang="en-IN" sz="1050" b="1" dirty="0">
                <a:latin typeface="Times New Roman" panose="02020603050405020304" pitchFamily="18" charset="0"/>
                <a:cs typeface="Times New Roman" panose="02020603050405020304" pitchFamily="18" charset="0"/>
              </a:rPr>
              <a:t>                                            BHIMAVARAM - 534202</a:t>
            </a:r>
          </a:p>
        </p:txBody>
      </p:sp>
      <p:sp>
        <p:nvSpPr>
          <p:cNvPr id="16" name="Rectangle 15"/>
          <p:cNvSpPr/>
          <p:nvPr/>
        </p:nvSpPr>
        <p:spPr>
          <a:xfrm>
            <a:off x="2339752" y="2425250"/>
            <a:ext cx="5204048" cy="261610"/>
          </a:xfrm>
          <a:prstGeom prst="rect">
            <a:avLst/>
          </a:prstGeom>
        </p:spPr>
        <p:txBody>
          <a:bodyPr wrap="square">
            <a:spAutoFit/>
          </a:bodyPr>
          <a:lstStyle/>
          <a:p>
            <a:r>
              <a:rPr lang="en-IN" sz="1100" b="1" dirty="0">
                <a:latin typeface="Verdana" panose="020B0604030504040204" pitchFamily="34" charset="0"/>
                <a:ea typeface="Verdana" panose="020B0604030504040204" pitchFamily="34" charset="0"/>
                <a:cs typeface="Times New Roman" panose="02020603050405020304" pitchFamily="18" charset="0"/>
              </a:rPr>
              <a:t>DEPARTMENT OF COMPUTER SCIENCE AND  ENGINEERING</a:t>
            </a:r>
          </a:p>
        </p:txBody>
      </p:sp>
      <p:sp>
        <p:nvSpPr>
          <p:cNvPr id="17" name="Rectangle 16"/>
          <p:cNvSpPr/>
          <p:nvPr/>
        </p:nvSpPr>
        <p:spPr>
          <a:xfrm>
            <a:off x="2194561" y="2885258"/>
            <a:ext cx="4702628" cy="415498"/>
          </a:xfrm>
          <a:prstGeom prst="rect">
            <a:avLst/>
          </a:prstGeom>
        </p:spPr>
        <p:txBody>
          <a:bodyPr wrap="square">
            <a:spAutoFit/>
          </a:bodyPr>
          <a:lstStyle/>
          <a:p>
            <a:r>
              <a:rPr lang="en-IN" sz="2100" b="1" dirty="0">
                <a:latin typeface="Times New Roman" panose="02020603050405020304" pitchFamily="18" charset="0"/>
                <a:cs typeface="Times New Roman" panose="02020603050405020304" pitchFamily="18" charset="0"/>
              </a:rPr>
              <a:t> </a:t>
            </a:r>
            <a:r>
              <a:rPr lang="en-US" sz="2000" b="1" dirty="0"/>
              <a:t>CRAFTS E-COMMERCE WEBSITE </a:t>
            </a:r>
            <a:endParaRPr lang="en-IN" sz="2000" b="1" dirty="0">
              <a:latin typeface="Times New Roman" panose="02020603050405020304" pitchFamily="18" charset="0"/>
              <a:cs typeface="Times New Roman" panose="02020603050405020304" pitchFamily="18" charset="0"/>
            </a:endParaRPr>
          </a:p>
        </p:txBody>
      </p:sp>
      <p:sp>
        <p:nvSpPr>
          <p:cNvPr id="18" name="Rectangle 17"/>
          <p:cNvSpPr/>
          <p:nvPr/>
        </p:nvSpPr>
        <p:spPr>
          <a:xfrm>
            <a:off x="849086" y="4051562"/>
            <a:ext cx="4065815" cy="1100301"/>
          </a:xfrm>
          <a:prstGeom prst="rect">
            <a:avLst/>
          </a:prstGeom>
        </p:spPr>
        <p:txBody>
          <a:bodyPr wrap="square">
            <a:spAutoFit/>
          </a:bodyPr>
          <a:lstStyle/>
          <a:p>
            <a:endParaRPr lang="en-US" sz="1050" dirty="0">
              <a:latin typeface="Verdana" panose="020B0604030504040204" pitchFamily="34" charset="0"/>
              <a:ea typeface="Verdana" panose="020B0604030504040204" pitchFamily="34" charset="0"/>
              <a:cs typeface="Calibri"/>
              <a:sym typeface="Calibri"/>
            </a:endParaRPr>
          </a:p>
          <a:p>
            <a:r>
              <a:rPr lang="en-US" sz="1100" dirty="0">
                <a:latin typeface="Verdana" panose="020B0604030504040204" pitchFamily="34" charset="0"/>
                <a:ea typeface="Verdana" panose="020B0604030504040204" pitchFamily="34" charset="0"/>
                <a:cs typeface="Calibri"/>
                <a:sym typeface="Calibri"/>
              </a:rPr>
              <a:t>M . Sita </a:t>
            </a:r>
            <a:r>
              <a:rPr lang="en-US" sz="1100" dirty="0" err="1">
                <a:latin typeface="Verdana" panose="020B0604030504040204" pitchFamily="34" charset="0"/>
                <a:ea typeface="Verdana" panose="020B0604030504040204" pitchFamily="34" charset="0"/>
                <a:cs typeface="Calibri"/>
                <a:sym typeface="Calibri"/>
              </a:rPr>
              <a:t>Varshini</a:t>
            </a:r>
            <a:r>
              <a:rPr lang="en-US" sz="1100" dirty="0">
                <a:latin typeface="Verdana" panose="020B0604030504040204" pitchFamily="34" charset="0"/>
                <a:ea typeface="Verdana" panose="020B0604030504040204" pitchFamily="34" charset="0"/>
                <a:cs typeface="Calibri"/>
                <a:sym typeface="Calibri"/>
              </a:rPr>
              <a:t>       –     </a:t>
            </a:r>
            <a:r>
              <a:rPr lang="en-US" sz="1100" b="1" dirty="0">
                <a:latin typeface="Verdana" panose="020B0604030504040204" pitchFamily="34" charset="0"/>
                <a:ea typeface="Verdana" panose="020B0604030504040204" pitchFamily="34" charset="0"/>
                <a:cs typeface="Calibri"/>
                <a:sym typeface="Calibri"/>
              </a:rPr>
              <a:t>18B01A05A3</a:t>
            </a:r>
            <a:r>
              <a:rPr lang="en-US" sz="1100" dirty="0">
                <a:latin typeface="Verdana" panose="020B0604030504040204" pitchFamily="34" charset="0"/>
                <a:ea typeface="Verdana" panose="020B0604030504040204" pitchFamily="34" charset="0"/>
                <a:cs typeface="Calibri"/>
                <a:sym typeface="Calibri"/>
              </a:rPr>
              <a:t/>
            </a:r>
            <a:br>
              <a:rPr lang="en-US" sz="1100" dirty="0">
                <a:latin typeface="Verdana" panose="020B0604030504040204" pitchFamily="34" charset="0"/>
                <a:ea typeface="Verdana" panose="020B0604030504040204" pitchFamily="34" charset="0"/>
                <a:cs typeface="Calibri"/>
                <a:sym typeface="Calibri"/>
              </a:rPr>
            </a:br>
            <a:r>
              <a:rPr lang="en-US" sz="1100" dirty="0">
                <a:latin typeface="Verdana" panose="020B0604030504040204" pitchFamily="34" charset="0"/>
                <a:ea typeface="Verdana" panose="020B0604030504040204" pitchFamily="34" charset="0"/>
                <a:cs typeface="Calibri"/>
                <a:sym typeface="Calibri"/>
              </a:rPr>
              <a:t>K. Vasudha Lakshmi  –    </a:t>
            </a:r>
            <a:r>
              <a:rPr lang="en-US" sz="1100" b="1" dirty="0">
                <a:latin typeface="Verdana" panose="020B0604030504040204" pitchFamily="34" charset="0"/>
                <a:ea typeface="Verdana" panose="020B0604030504040204" pitchFamily="34" charset="0"/>
                <a:cs typeface="Calibri"/>
                <a:sym typeface="Calibri"/>
              </a:rPr>
              <a:t>18B01A0593</a:t>
            </a:r>
            <a:r>
              <a:rPr lang="en-US" sz="1100" dirty="0">
                <a:latin typeface="Verdana" panose="020B0604030504040204" pitchFamily="34" charset="0"/>
                <a:ea typeface="Verdana" panose="020B0604030504040204" pitchFamily="34" charset="0"/>
                <a:cs typeface="Calibri"/>
                <a:sym typeface="Calibri"/>
              </a:rPr>
              <a:t/>
            </a:r>
            <a:br>
              <a:rPr lang="en-US" sz="1100" dirty="0">
                <a:latin typeface="Verdana" panose="020B0604030504040204" pitchFamily="34" charset="0"/>
                <a:ea typeface="Verdana" panose="020B0604030504040204" pitchFamily="34" charset="0"/>
                <a:cs typeface="Calibri"/>
                <a:sym typeface="Calibri"/>
              </a:rPr>
            </a:br>
            <a:r>
              <a:rPr lang="en-US" sz="1100" dirty="0">
                <a:latin typeface="Verdana" panose="020B0604030504040204" pitchFamily="34" charset="0"/>
                <a:ea typeface="Verdana" panose="020B0604030504040204" pitchFamily="34" charset="0"/>
                <a:cs typeface="Calibri"/>
                <a:sym typeface="Calibri"/>
              </a:rPr>
              <a:t>M. Haritha                -     </a:t>
            </a:r>
            <a:r>
              <a:rPr lang="en-US" sz="1100" b="1" dirty="0">
                <a:latin typeface="Verdana" panose="020B0604030504040204" pitchFamily="34" charset="0"/>
                <a:ea typeface="Verdana" panose="020B0604030504040204" pitchFamily="34" charset="0"/>
                <a:cs typeface="Calibri"/>
                <a:sym typeface="Calibri"/>
              </a:rPr>
              <a:t>18B01A05A2</a:t>
            </a:r>
            <a:r>
              <a:rPr lang="en-US" sz="1100" dirty="0">
                <a:latin typeface="Verdana" panose="020B0604030504040204" pitchFamily="34" charset="0"/>
                <a:ea typeface="Verdana" panose="020B0604030504040204" pitchFamily="34" charset="0"/>
                <a:cs typeface="Calibri"/>
                <a:sym typeface="Calibri"/>
              </a:rPr>
              <a:t/>
            </a:r>
            <a:br>
              <a:rPr lang="en-US" sz="1100" dirty="0">
                <a:latin typeface="Verdana" panose="020B0604030504040204" pitchFamily="34" charset="0"/>
                <a:ea typeface="Verdana" panose="020B0604030504040204" pitchFamily="34" charset="0"/>
                <a:cs typeface="Calibri"/>
                <a:sym typeface="Calibri"/>
              </a:rPr>
            </a:br>
            <a:r>
              <a:rPr lang="en-US" sz="1100" dirty="0">
                <a:latin typeface="Verdana" panose="020B0604030504040204" pitchFamily="34" charset="0"/>
                <a:ea typeface="Verdana" panose="020B0604030504040204" pitchFamily="34" charset="0"/>
                <a:cs typeface="Calibri"/>
                <a:sym typeface="Calibri"/>
              </a:rPr>
              <a:t>S. </a:t>
            </a:r>
            <a:r>
              <a:rPr lang="en-US" sz="1100" dirty="0" err="1">
                <a:latin typeface="Verdana" panose="020B0604030504040204" pitchFamily="34" charset="0"/>
                <a:ea typeface="Verdana" panose="020B0604030504040204" pitchFamily="34" charset="0"/>
                <a:cs typeface="Calibri"/>
                <a:sym typeface="Calibri"/>
              </a:rPr>
              <a:t>Divya</a:t>
            </a:r>
            <a:r>
              <a:rPr lang="en-US" sz="1100" dirty="0">
                <a:latin typeface="Verdana" panose="020B0604030504040204" pitchFamily="34" charset="0"/>
                <a:ea typeface="Verdana" panose="020B0604030504040204" pitchFamily="34" charset="0"/>
                <a:cs typeface="Calibri"/>
                <a:sym typeface="Calibri"/>
              </a:rPr>
              <a:t> Sri              –    </a:t>
            </a:r>
            <a:r>
              <a:rPr lang="en-US" sz="1100" b="1" dirty="0">
                <a:latin typeface="Verdana" panose="020B0604030504040204" pitchFamily="34" charset="0"/>
                <a:ea typeface="Verdana" panose="020B0604030504040204" pitchFamily="34" charset="0"/>
                <a:cs typeface="Calibri"/>
                <a:sym typeface="Calibri"/>
              </a:rPr>
              <a:t>18B01A05B8</a:t>
            </a:r>
            <a:r>
              <a:rPr lang="en-US" sz="1100" dirty="0">
                <a:latin typeface="Verdana" panose="020B0604030504040204" pitchFamily="34" charset="0"/>
                <a:ea typeface="Verdana" panose="020B0604030504040204" pitchFamily="34" charset="0"/>
                <a:cs typeface="Calibri"/>
                <a:sym typeface="Calibri"/>
              </a:rPr>
              <a:t/>
            </a:r>
            <a:br>
              <a:rPr lang="en-US" sz="1100" dirty="0">
                <a:latin typeface="Verdana" panose="020B0604030504040204" pitchFamily="34" charset="0"/>
                <a:ea typeface="Verdana" panose="020B0604030504040204" pitchFamily="34" charset="0"/>
                <a:cs typeface="Calibri"/>
                <a:sym typeface="Calibri"/>
              </a:rPr>
            </a:br>
            <a:r>
              <a:rPr lang="en-US" sz="1100" dirty="0">
                <a:latin typeface="Verdana" panose="020B0604030504040204" pitchFamily="34" charset="0"/>
                <a:ea typeface="Verdana" panose="020B0604030504040204" pitchFamily="34" charset="0"/>
                <a:cs typeface="Calibri"/>
                <a:sym typeface="Calibri"/>
              </a:rPr>
              <a:t>K.V. Mani Madhuri     -     </a:t>
            </a:r>
            <a:r>
              <a:rPr lang="en-US" sz="1100" b="1" dirty="0">
                <a:latin typeface="Verdana" panose="020B0604030504040204" pitchFamily="34" charset="0"/>
                <a:ea typeface="Verdana" panose="020B0604030504040204" pitchFamily="34" charset="0"/>
                <a:cs typeface="Calibri"/>
                <a:sym typeface="Calibri"/>
              </a:rPr>
              <a:t>19B05A0511</a:t>
            </a:r>
            <a:endParaRPr lang="en-IN" sz="1100" dirty="0">
              <a:latin typeface="Verdana" panose="020B0604030504040204" pitchFamily="34" charset="0"/>
              <a:ea typeface="Verdana" panose="020B0604030504040204" pitchFamily="34" charset="0"/>
              <a:cs typeface="Times New Roman" panose="02020603050405020304" pitchFamily="18" charset="0"/>
            </a:endParaRPr>
          </a:p>
        </p:txBody>
      </p:sp>
      <p:sp>
        <p:nvSpPr>
          <p:cNvPr id="19" name="Rectangle 18"/>
          <p:cNvSpPr/>
          <p:nvPr/>
        </p:nvSpPr>
        <p:spPr>
          <a:xfrm>
            <a:off x="4427984" y="3718017"/>
            <a:ext cx="4095530" cy="830997"/>
          </a:xfrm>
          <a:prstGeom prst="rect">
            <a:avLst/>
          </a:prstGeom>
        </p:spPr>
        <p:txBody>
          <a:bodyPr wrap="square">
            <a:spAutoFit/>
          </a:bodyPr>
          <a:lstStyle/>
          <a:p>
            <a:r>
              <a:rPr lang="en-IN" sz="1050" b="1" dirty="0">
                <a:latin typeface="Times New Roman" panose="02020603050405020304" pitchFamily="18" charset="0"/>
                <a:cs typeface="Times New Roman" panose="02020603050405020304" pitchFamily="18" charset="0"/>
              </a:rPr>
              <a:t> 	</a:t>
            </a:r>
            <a:r>
              <a:rPr lang="en-IN" sz="1050" b="1" dirty="0">
                <a:latin typeface="Verdana" panose="020B0604030504040204" pitchFamily="34" charset="0"/>
                <a:ea typeface="Verdana" panose="020B0604030504040204" pitchFamily="34" charset="0"/>
                <a:cs typeface="Times New Roman" panose="02020603050405020304" pitchFamily="18" charset="0"/>
              </a:rPr>
              <a:t>     </a:t>
            </a:r>
            <a:r>
              <a:rPr lang="en-IN" sz="1200" b="1" dirty="0">
                <a:latin typeface="Verdana" panose="020B0604030504040204" pitchFamily="34" charset="0"/>
                <a:ea typeface="Verdana" panose="020B0604030504040204" pitchFamily="34" charset="0"/>
                <a:cs typeface="Times New Roman" panose="02020603050405020304" pitchFamily="18" charset="0"/>
              </a:rPr>
              <a:t>      Internal</a:t>
            </a:r>
            <a:r>
              <a:rPr lang="en-IN" sz="1200" dirty="0">
                <a:latin typeface="Verdana" panose="020B0604030504040204" pitchFamily="34" charset="0"/>
                <a:ea typeface="Verdana" panose="020B0604030504040204" pitchFamily="34" charset="0"/>
                <a:cs typeface="Times New Roman" panose="02020603050405020304" pitchFamily="18" charset="0"/>
              </a:rPr>
              <a:t> </a:t>
            </a:r>
            <a:r>
              <a:rPr lang="en-IN" sz="1200" b="1" dirty="0">
                <a:latin typeface="Verdana" panose="020B0604030504040204" pitchFamily="34" charset="0"/>
                <a:ea typeface="Verdana" panose="020B0604030504040204" pitchFamily="34" charset="0"/>
                <a:cs typeface="Times New Roman" panose="02020603050405020304" pitchFamily="18" charset="0"/>
              </a:rPr>
              <a:t>Guide</a:t>
            </a:r>
          </a:p>
          <a:p>
            <a:endParaRPr lang="en-IN" sz="1200" b="1" dirty="0">
              <a:latin typeface="Verdana" panose="020B0604030504040204" pitchFamily="34" charset="0"/>
              <a:ea typeface="Verdana" panose="020B0604030504040204" pitchFamily="34" charset="0"/>
              <a:cs typeface="Times New Roman" panose="02020603050405020304" pitchFamily="18" charset="0"/>
            </a:endParaRPr>
          </a:p>
          <a:p>
            <a:r>
              <a:rPr lang="en-IN" sz="1200" b="1" dirty="0">
                <a:latin typeface="Verdana" panose="020B0604030504040204" pitchFamily="34" charset="0"/>
                <a:ea typeface="Verdana" panose="020B0604030504040204" pitchFamily="34" charset="0"/>
                <a:cs typeface="Times New Roman" panose="02020603050405020304" pitchFamily="18" charset="0"/>
              </a:rPr>
              <a:t>                  Mr. K. </a:t>
            </a:r>
            <a:r>
              <a:rPr lang="en-IN" sz="1200" b="1" dirty="0" err="1" smtClean="0">
                <a:latin typeface="Verdana" panose="020B0604030504040204" pitchFamily="34" charset="0"/>
                <a:ea typeface="Verdana" panose="020B0604030504040204" pitchFamily="34" charset="0"/>
                <a:cs typeface="Times New Roman" panose="02020603050405020304" pitchFamily="18" charset="0"/>
              </a:rPr>
              <a:t>Raviteja</a:t>
            </a:r>
            <a:r>
              <a:rPr lang="en-IN" sz="1200" b="1" dirty="0" smtClean="0">
                <a:latin typeface="Verdana" panose="020B0604030504040204" pitchFamily="34" charset="0"/>
                <a:ea typeface="Verdana" panose="020B0604030504040204" pitchFamily="34" charset="0"/>
                <a:cs typeface="Times New Roman" panose="02020603050405020304" pitchFamily="18" charset="0"/>
              </a:rPr>
              <a:t> </a:t>
            </a:r>
            <a:r>
              <a:rPr lang="en-IN" sz="1200" b="1" dirty="0">
                <a:latin typeface="Verdana" panose="020B0604030504040204" pitchFamily="34" charset="0"/>
                <a:ea typeface="Verdana" panose="020B0604030504040204" pitchFamily="34" charset="0"/>
                <a:cs typeface="Times New Roman" panose="02020603050405020304" pitchFamily="18" charset="0"/>
              </a:rPr>
              <a:t>– M . Tech (PhD)</a:t>
            </a:r>
          </a:p>
          <a:p>
            <a:r>
              <a:rPr lang="en-IN" sz="1200" b="1" dirty="0">
                <a:latin typeface="Verdana" panose="020B0604030504040204" pitchFamily="34" charset="0"/>
                <a:ea typeface="Verdana" panose="020B0604030504040204" pitchFamily="34" charset="0"/>
                <a:cs typeface="Times New Roman" panose="02020603050405020304" pitchFamily="18" charset="0"/>
              </a:rPr>
              <a:t>                      Assistant Professor</a:t>
            </a:r>
            <a:endParaRPr lang="en-US" sz="1200" dirty="0">
              <a:latin typeface="Verdana" panose="020B0604030504040204" pitchFamily="34" charset="0"/>
              <a:ea typeface="Verdana" panose="020B0604030504040204" pitchFamily="34" charset="0"/>
            </a:endParaRPr>
          </a:p>
        </p:txBody>
      </p:sp>
      <p:sp>
        <p:nvSpPr>
          <p:cNvPr id="20" name="Rectangle 19"/>
          <p:cNvSpPr/>
          <p:nvPr/>
        </p:nvSpPr>
        <p:spPr>
          <a:xfrm>
            <a:off x="1334197" y="3760763"/>
            <a:ext cx="1576072" cy="253916"/>
          </a:xfrm>
          <a:prstGeom prst="rect">
            <a:avLst/>
          </a:prstGeom>
        </p:spPr>
        <p:txBody>
          <a:bodyPr wrap="none">
            <a:spAutoFit/>
          </a:bodyPr>
          <a:lstStyle/>
          <a:p>
            <a:r>
              <a:rPr lang="en-IN" sz="1050" b="1" dirty="0">
                <a:latin typeface="Times New Roman" panose="02020603050405020304" pitchFamily="18" charset="0"/>
                <a:cs typeface="Times New Roman" panose="02020603050405020304" pitchFamily="18" charset="0"/>
              </a:rPr>
              <a:t> Project Team Members</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0648"/>
            <a:ext cx="8229600" cy="648072"/>
          </a:xfrm>
        </p:spPr>
        <p:txBody>
          <a:bodyPr>
            <a:noAutofit/>
          </a:bodyPr>
          <a:lstStyle/>
          <a:p>
            <a:r>
              <a:rPr lang="en-US" sz="4000" b="1" dirty="0">
                <a:solidFill>
                  <a:schemeClr val="tx1">
                    <a:lumMod val="95000"/>
                    <a:lumOff val="5000"/>
                  </a:schemeClr>
                </a:solidFill>
                <a:latin typeface="Times New Roman" pitchFamily="18" charset="0"/>
                <a:cs typeface="Times New Roman" pitchFamily="18" charset="0"/>
              </a:rPr>
              <a:t>Activity Diagram</a:t>
            </a:r>
            <a:endParaRPr lang="en-US" sz="4000" dirty="0"/>
          </a:p>
        </p:txBody>
      </p:sp>
      <p:pic>
        <p:nvPicPr>
          <p:cNvPr id="4" name="Picture 3">
            <a:extLst>
              <a:ext uri="{FF2B5EF4-FFF2-40B4-BE49-F238E27FC236}">
                <a16:creationId xmlns:a16="http://schemas.microsoft.com/office/drawing/2014/main" xmlns="" id="{AD8C13BA-49B4-47B7-9C8B-8682F7C6FD3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52736"/>
            <a:ext cx="9144000" cy="58052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34B6F3D-431B-4456-AF56-C3884310731A}"/>
              </a:ext>
            </a:extLst>
          </p:cNvPr>
          <p:cNvSpPr txBox="1"/>
          <p:nvPr/>
        </p:nvSpPr>
        <p:spPr>
          <a:xfrm>
            <a:off x="899592" y="1253352"/>
            <a:ext cx="6192688" cy="707886"/>
          </a:xfrm>
          <a:prstGeom prst="rect">
            <a:avLst/>
          </a:prstGeom>
          <a:noFill/>
        </p:spPr>
        <p:txBody>
          <a:bodyPr wrap="square">
            <a:spAutoFit/>
          </a:bodyPr>
          <a:lstStyle/>
          <a:p>
            <a:r>
              <a:rPr lang="en-US" sz="4000" b="1" dirty="0">
                <a:latin typeface="Calibri" panose="020F0502020204030204" pitchFamily="34" charset="0"/>
                <a:cs typeface="Calibri" panose="020F0502020204030204" pitchFamily="34" charset="0"/>
              </a:rPr>
              <a:t>Database Design/Datasets</a:t>
            </a:r>
          </a:p>
        </p:txBody>
      </p:sp>
      <p:sp>
        <p:nvSpPr>
          <p:cNvPr id="5" name="TextBox 4">
            <a:extLst>
              <a:ext uri="{FF2B5EF4-FFF2-40B4-BE49-F238E27FC236}">
                <a16:creationId xmlns:a16="http://schemas.microsoft.com/office/drawing/2014/main" xmlns="" id="{2EDD5B17-FCBF-46BB-A832-4BD46FE026CF}"/>
              </a:ext>
            </a:extLst>
          </p:cNvPr>
          <p:cNvSpPr txBox="1"/>
          <p:nvPr/>
        </p:nvSpPr>
        <p:spPr>
          <a:xfrm>
            <a:off x="899592" y="1555917"/>
            <a:ext cx="6846551" cy="2923877"/>
          </a:xfrm>
          <a:prstGeom prst="rect">
            <a:avLst/>
          </a:prstGeom>
          <a:noFill/>
        </p:spPr>
        <p:txBody>
          <a:bodyPr wrap="square" anchor="ctr">
            <a:spAutoFit/>
          </a:bodyPr>
          <a:lstStyle/>
          <a:p>
            <a:pPr>
              <a:buSzPts val="1900"/>
            </a:pPr>
            <a:endParaRPr lang="en-US" sz="2300" u="sng" dirty="0">
              <a:latin typeface="Calibri"/>
              <a:ea typeface="Calibri"/>
              <a:cs typeface="Calibri"/>
              <a:sym typeface="Calibri"/>
            </a:endParaRPr>
          </a:p>
          <a:p>
            <a:pPr>
              <a:buSzPts val="1900"/>
            </a:pPr>
            <a:endParaRPr lang="en-US" sz="2300" dirty="0">
              <a:latin typeface="Calibri"/>
              <a:ea typeface="Calibri"/>
              <a:cs typeface="Calibri"/>
              <a:sym typeface="Calibri"/>
            </a:endParaRPr>
          </a:p>
          <a:p>
            <a:pPr marL="285750" indent="-285750">
              <a:buFont typeface="Wingdings" panose="05000000000000000000" pitchFamily="2" charset="2"/>
              <a:buChar char="Ø"/>
            </a:pPr>
            <a:r>
              <a:rPr lang="en-US" sz="2300" dirty="0">
                <a:latin typeface="Calibri"/>
                <a:ea typeface="Calibri"/>
                <a:cs typeface="Calibri"/>
                <a:sym typeface="Calibri"/>
              </a:rPr>
              <a:t>Customer</a:t>
            </a:r>
          </a:p>
          <a:p>
            <a:pPr marL="285750" indent="-285750">
              <a:buFont typeface="Wingdings" panose="05000000000000000000" pitchFamily="2" charset="2"/>
              <a:buChar char="Ø"/>
            </a:pPr>
            <a:r>
              <a:rPr lang="en-US" sz="2300" dirty="0">
                <a:latin typeface="Calibri"/>
                <a:ea typeface="Calibri"/>
                <a:cs typeface="Calibri"/>
                <a:sym typeface="Calibri"/>
              </a:rPr>
              <a:t>Product</a:t>
            </a:r>
          </a:p>
          <a:p>
            <a:pPr marL="285750" indent="-285750">
              <a:buFont typeface="Wingdings" panose="05000000000000000000" pitchFamily="2" charset="2"/>
              <a:buChar char="Ø"/>
            </a:pPr>
            <a:r>
              <a:rPr lang="en-US" sz="2300" dirty="0">
                <a:latin typeface="Calibri"/>
                <a:ea typeface="Calibri"/>
                <a:cs typeface="Calibri"/>
                <a:sym typeface="Calibri"/>
              </a:rPr>
              <a:t>Order</a:t>
            </a:r>
          </a:p>
          <a:p>
            <a:pPr marL="285750" indent="-285750">
              <a:buFont typeface="Wingdings" panose="05000000000000000000" pitchFamily="2" charset="2"/>
              <a:buChar char="Ø"/>
            </a:pPr>
            <a:r>
              <a:rPr lang="en-US" sz="2300" dirty="0">
                <a:latin typeface="Calibri"/>
                <a:ea typeface="Calibri"/>
                <a:cs typeface="Calibri"/>
                <a:sym typeface="Calibri"/>
              </a:rPr>
              <a:t>Wishlist</a:t>
            </a:r>
          </a:p>
          <a:p>
            <a:pPr marL="285750" indent="-285750">
              <a:buFont typeface="Wingdings" panose="05000000000000000000" pitchFamily="2" charset="2"/>
              <a:buChar char="Ø"/>
            </a:pPr>
            <a:r>
              <a:rPr lang="en-US" sz="2300" dirty="0">
                <a:latin typeface="Calibri"/>
                <a:ea typeface="Calibri"/>
                <a:cs typeface="Calibri"/>
                <a:sym typeface="Calibri"/>
              </a:rPr>
              <a:t>Request</a:t>
            </a:r>
          </a:p>
          <a:p>
            <a:pPr marL="285750" indent="-285750">
              <a:buFont typeface="Wingdings" panose="05000000000000000000" pitchFamily="2" charset="2"/>
              <a:buChar char="Ø"/>
            </a:pPr>
            <a:r>
              <a:rPr lang="en-US" sz="2300" dirty="0">
                <a:latin typeface="Calibri"/>
                <a:ea typeface="Calibri"/>
                <a:cs typeface="Calibri"/>
                <a:sym typeface="Calibri"/>
              </a:rPr>
              <a:t>Cart</a:t>
            </a:r>
          </a:p>
        </p:txBody>
      </p:sp>
    </p:spTree>
    <p:extLst>
      <p:ext uri="{BB962C8B-B14F-4D97-AF65-F5344CB8AC3E}">
        <p14:creationId xmlns:p14="http://schemas.microsoft.com/office/powerpoint/2010/main" xmlns="" val="402160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E4D632B-2C98-4A41-999F-07EC274114D8}"/>
              </a:ext>
            </a:extLst>
          </p:cNvPr>
          <p:cNvSpPr txBox="1"/>
          <p:nvPr/>
        </p:nvSpPr>
        <p:spPr>
          <a:xfrm>
            <a:off x="323529" y="1333670"/>
            <a:ext cx="5352856" cy="707886"/>
          </a:xfrm>
          <a:prstGeom prst="rect">
            <a:avLst/>
          </a:prstGeom>
          <a:noFill/>
        </p:spPr>
        <p:txBody>
          <a:bodyPr wrap="square">
            <a:spAutoFit/>
          </a:bodyPr>
          <a:lstStyle/>
          <a:p>
            <a:r>
              <a:rPr lang="en-IN" sz="4000" b="1" dirty="0">
                <a:latin typeface="Calibri" panose="020F0502020204030204" pitchFamily="34" charset="0"/>
                <a:cs typeface="Calibri" panose="020F0502020204030204" pitchFamily="34" charset="0"/>
              </a:rPr>
              <a:t>Customer</a:t>
            </a:r>
          </a:p>
        </p:txBody>
      </p:sp>
      <p:graphicFrame>
        <p:nvGraphicFramePr>
          <p:cNvPr id="4" name="Table 4">
            <a:extLst>
              <a:ext uri="{FF2B5EF4-FFF2-40B4-BE49-F238E27FC236}">
                <a16:creationId xmlns:a16="http://schemas.microsoft.com/office/drawing/2014/main" xmlns="" id="{2E3797BC-4970-45B5-BBA1-6779BBA22126}"/>
              </a:ext>
            </a:extLst>
          </p:cNvPr>
          <p:cNvGraphicFramePr>
            <a:graphicFrameLocks noGrp="1"/>
          </p:cNvGraphicFramePr>
          <p:nvPr>
            <p:extLst>
              <p:ext uri="{D42A27DB-BD31-4B8C-83A1-F6EECF244321}">
                <p14:modId xmlns:p14="http://schemas.microsoft.com/office/powerpoint/2010/main" xmlns="" val="609481663"/>
              </p:ext>
            </p:extLst>
          </p:nvPr>
        </p:nvGraphicFramePr>
        <p:xfrm>
          <a:off x="323529" y="2444166"/>
          <a:ext cx="8136904" cy="1463040"/>
        </p:xfrm>
        <a:graphic>
          <a:graphicData uri="http://schemas.openxmlformats.org/drawingml/2006/table">
            <a:tbl>
              <a:tblPr firstRow="1" bandRow="1">
                <a:tableStyleId>{5C22544A-7EE6-4342-B048-85BDC9FD1C3A}</a:tableStyleId>
              </a:tblPr>
              <a:tblGrid>
                <a:gridCol w="1150876">
                  <a:extLst>
                    <a:ext uri="{9D8B030D-6E8A-4147-A177-3AD203B41FA5}">
                      <a16:colId xmlns:a16="http://schemas.microsoft.com/office/drawing/2014/main" xmlns="" val="3810413120"/>
                    </a:ext>
                  </a:extLst>
                </a:gridCol>
                <a:gridCol w="1271180">
                  <a:extLst>
                    <a:ext uri="{9D8B030D-6E8A-4147-A177-3AD203B41FA5}">
                      <a16:colId xmlns:a16="http://schemas.microsoft.com/office/drawing/2014/main" xmlns="" val="3141712625"/>
                    </a:ext>
                  </a:extLst>
                </a:gridCol>
                <a:gridCol w="1271180">
                  <a:extLst>
                    <a:ext uri="{9D8B030D-6E8A-4147-A177-3AD203B41FA5}">
                      <a16:colId xmlns:a16="http://schemas.microsoft.com/office/drawing/2014/main" xmlns="" val="2765895387"/>
                    </a:ext>
                  </a:extLst>
                </a:gridCol>
                <a:gridCol w="1346334">
                  <a:extLst>
                    <a:ext uri="{9D8B030D-6E8A-4147-A177-3AD203B41FA5}">
                      <a16:colId xmlns:a16="http://schemas.microsoft.com/office/drawing/2014/main" xmlns="" val="760360920"/>
                    </a:ext>
                  </a:extLst>
                </a:gridCol>
                <a:gridCol w="1710168">
                  <a:extLst>
                    <a:ext uri="{9D8B030D-6E8A-4147-A177-3AD203B41FA5}">
                      <a16:colId xmlns:a16="http://schemas.microsoft.com/office/drawing/2014/main" xmlns="" val="4131551316"/>
                    </a:ext>
                  </a:extLst>
                </a:gridCol>
                <a:gridCol w="1387166">
                  <a:extLst>
                    <a:ext uri="{9D8B030D-6E8A-4147-A177-3AD203B41FA5}">
                      <a16:colId xmlns:a16="http://schemas.microsoft.com/office/drawing/2014/main" xmlns="" val="3073396941"/>
                    </a:ext>
                  </a:extLst>
                </a:gridCol>
              </a:tblGrid>
              <a:tr h="0">
                <a:tc>
                  <a:txBody>
                    <a:bodyPr/>
                    <a:lstStyle/>
                    <a:p>
                      <a:r>
                        <a:rPr lang="en-IN" sz="1700" dirty="0">
                          <a:latin typeface="Calibri" panose="020F0502020204030204" pitchFamily="34" charset="0"/>
                          <a:cs typeface="Calibri" panose="020F0502020204030204" pitchFamily="34" charset="0"/>
                        </a:rPr>
                        <a:t>     Id</a:t>
                      </a:r>
                    </a:p>
                  </a:txBody>
                  <a:tcPr/>
                </a:tc>
                <a:tc>
                  <a:txBody>
                    <a:bodyPr/>
                    <a:lstStyle/>
                    <a:p>
                      <a:r>
                        <a:rPr lang="en-IN" sz="1700" dirty="0" err="1">
                          <a:latin typeface="Calibri" panose="020F0502020204030204" pitchFamily="34" charset="0"/>
                          <a:cs typeface="Calibri" panose="020F0502020204030204" pitchFamily="34" charset="0"/>
                        </a:rPr>
                        <a:t>firstname</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err="1">
                          <a:latin typeface="Calibri" panose="020F0502020204030204" pitchFamily="34" charset="0"/>
                          <a:cs typeface="Calibri" panose="020F0502020204030204" pitchFamily="34" charset="0"/>
                        </a:rPr>
                        <a:t>lastname</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  Mobile</a:t>
                      </a:r>
                    </a:p>
                  </a:txBody>
                  <a:tcPr/>
                </a:tc>
                <a:tc>
                  <a:txBody>
                    <a:bodyPr/>
                    <a:lstStyle/>
                    <a:p>
                      <a:r>
                        <a:rPr lang="en-IN" sz="1700" dirty="0">
                          <a:latin typeface="Calibri" panose="020F0502020204030204" pitchFamily="34" charset="0"/>
                          <a:cs typeface="Calibri" panose="020F0502020204030204" pitchFamily="34" charset="0"/>
                        </a:rPr>
                        <a:t>    email</a:t>
                      </a:r>
                    </a:p>
                  </a:txBody>
                  <a:tcPr/>
                </a:tc>
                <a:tc>
                  <a:txBody>
                    <a:bodyPr/>
                    <a:lstStyle/>
                    <a:p>
                      <a:r>
                        <a:rPr lang="en-IN" sz="1700" dirty="0">
                          <a:latin typeface="Calibri" panose="020F0502020204030204" pitchFamily="34" charset="0"/>
                          <a:cs typeface="Calibri" panose="020F0502020204030204" pitchFamily="34" charset="0"/>
                        </a:rPr>
                        <a:t> Password</a:t>
                      </a:r>
                    </a:p>
                  </a:txBody>
                  <a:tcPr/>
                </a:tc>
                <a:extLst>
                  <a:ext uri="{0D108BD9-81ED-4DB2-BD59-A6C34878D82A}">
                    <a16:rowId xmlns:a16="http://schemas.microsoft.com/office/drawing/2014/main" xmlns="" val="1996359201"/>
                  </a:ext>
                </a:extLst>
              </a:tr>
              <a:tr h="370840">
                <a:tc>
                  <a:txBody>
                    <a:bodyPr/>
                    <a:lstStyle/>
                    <a:p>
                      <a:r>
                        <a:rPr lang="en-IN" sz="1700" dirty="0">
                          <a:latin typeface="Calibri" panose="020F0502020204030204" pitchFamily="34" charset="0"/>
                          <a:cs typeface="Calibri" panose="020F0502020204030204" pitchFamily="34" charset="0"/>
                        </a:rPr>
                        <a:t>      1</a:t>
                      </a:r>
                    </a:p>
                  </a:txBody>
                  <a:tcPr/>
                </a:tc>
                <a:tc>
                  <a:txBody>
                    <a:bodyPr/>
                    <a:lstStyle/>
                    <a:p>
                      <a:r>
                        <a:rPr lang="en-IN" sz="1700" dirty="0">
                          <a:latin typeface="Calibri" panose="020F0502020204030204" pitchFamily="34" charset="0"/>
                          <a:cs typeface="Calibri" panose="020F0502020204030204" pitchFamily="34" charset="0"/>
                        </a:rPr>
                        <a:t>   </a:t>
                      </a:r>
                      <a:r>
                        <a:rPr lang="en-IN" sz="1700" dirty="0" err="1">
                          <a:latin typeface="Calibri" panose="020F0502020204030204" pitchFamily="34" charset="0"/>
                          <a:cs typeface="Calibri" panose="020F0502020204030204" pitchFamily="34" charset="0"/>
                        </a:rPr>
                        <a:t>Varshini</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err="1">
                          <a:latin typeface="Calibri" panose="020F0502020204030204" pitchFamily="34" charset="0"/>
                          <a:cs typeface="Calibri" panose="020F0502020204030204" pitchFamily="34" charset="0"/>
                        </a:rPr>
                        <a:t>mosalikanti</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9666788909</a:t>
                      </a:r>
                    </a:p>
                  </a:txBody>
                  <a:tcPr/>
                </a:tc>
                <a:tc>
                  <a:txBody>
                    <a:bodyPr/>
                    <a:lstStyle/>
                    <a:p>
                      <a:r>
                        <a:rPr lang="en-IN" sz="1700" dirty="0">
                          <a:latin typeface="Calibri" panose="020F0502020204030204" pitchFamily="34" charset="0"/>
                          <a:cs typeface="Calibri" panose="020F0502020204030204" pitchFamily="34" charset="0"/>
                        </a:rPr>
                        <a:t>sita@gmail.com</a:t>
                      </a:r>
                    </a:p>
                  </a:txBody>
                  <a:tcPr/>
                </a:tc>
                <a:tc>
                  <a:txBody>
                    <a:bodyPr/>
                    <a:lstStyle/>
                    <a:p>
                      <a:r>
                        <a:rPr lang="en-IN" sz="1700" b="1"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xmlns="" val="2832726113"/>
                  </a:ext>
                </a:extLst>
              </a:tr>
              <a:tr h="370840">
                <a:tc>
                  <a:txBody>
                    <a:bodyPr/>
                    <a:lstStyle/>
                    <a:p>
                      <a:r>
                        <a:rPr lang="en-IN" sz="1700" dirty="0">
                          <a:latin typeface="Calibri" panose="020F0502020204030204" pitchFamily="34" charset="0"/>
                          <a:cs typeface="Calibri" panose="020F0502020204030204" pitchFamily="34" charset="0"/>
                        </a:rPr>
                        <a:t>      2</a:t>
                      </a:r>
                    </a:p>
                  </a:txBody>
                  <a:tcPr/>
                </a:tc>
                <a:tc>
                  <a:txBody>
                    <a:bodyPr/>
                    <a:lstStyle/>
                    <a:p>
                      <a:r>
                        <a:rPr lang="en-IN" sz="1700" dirty="0">
                          <a:latin typeface="Calibri" panose="020F0502020204030204" pitchFamily="34" charset="0"/>
                          <a:cs typeface="Calibri" panose="020F0502020204030204" pitchFamily="34" charset="0"/>
                        </a:rPr>
                        <a:t>   Vasudha</a:t>
                      </a:r>
                    </a:p>
                  </a:txBody>
                  <a:tcPr/>
                </a:tc>
                <a:tc>
                  <a:txBody>
                    <a:bodyPr/>
                    <a:lstStyle/>
                    <a:p>
                      <a:r>
                        <a:rPr lang="en-IN" sz="1700" dirty="0" err="1">
                          <a:latin typeface="Calibri" panose="020F0502020204030204" pitchFamily="34" charset="0"/>
                          <a:cs typeface="Calibri" panose="020F0502020204030204" pitchFamily="34" charset="0"/>
                        </a:rPr>
                        <a:t>koya</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8097654324</a:t>
                      </a:r>
                    </a:p>
                  </a:txBody>
                  <a:tcPr/>
                </a:tc>
                <a:tc>
                  <a:txBody>
                    <a:bodyPr/>
                    <a:lstStyle/>
                    <a:p>
                      <a:r>
                        <a:rPr lang="en-IN" sz="1700" dirty="0">
                          <a:latin typeface="Calibri" panose="020F0502020204030204" pitchFamily="34" charset="0"/>
                          <a:cs typeface="Calibri" panose="020F0502020204030204" pitchFamily="34" charset="0"/>
                        </a:rPr>
                        <a:t>cute@gmail.com</a:t>
                      </a:r>
                    </a:p>
                  </a:txBody>
                  <a:tcPr/>
                </a:tc>
                <a:tc>
                  <a:txBody>
                    <a:bodyPr/>
                    <a:lstStyle/>
                    <a:p>
                      <a:r>
                        <a:rPr lang="en-IN" sz="1700" b="1"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xmlns="" val="3851964155"/>
                  </a:ext>
                </a:extLst>
              </a:tr>
              <a:tr h="370840">
                <a:tc>
                  <a:txBody>
                    <a:bodyPr/>
                    <a:lstStyle/>
                    <a:p>
                      <a:r>
                        <a:rPr lang="en-IN" sz="1700" dirty="0">
                          <a:latin typeface="Calibri" panose="020F0502020204030204" pitchFamily="34" charset="0"/>
                          <a:cs typeface="Calibri" panose="020F0502020204030204" pitchFamily="34" charset="0"/>
                        </a:rPr>
                        <a:t>      3</a:t>
                      </a:r>
                    </a:p>
                  </a:txBody>
                  <a:tcPr/>
                </a:tc>
                <a:tc>
                  <a:txBody>
                    <a:bodyPr/>
                    <a:lstStyle/>
                    <a:p>
                      <a:r>
                        <a:rPr lang="en-IN" sz="1700" dirty="0">
                          <a:latin typeface="Calibri" panose="020F0502020204030204" pitchFamily="34" charset="0"/>
                          <a:cs typeface="Calibri" panose="020F0502020204030204" pitchFamily="34" charset="0"/>
                        </a:rPr>
                        <a:t>   Divya</a:t>
                      </a:r>
                    </a:p>
                  </a:txBody>
                  <a:tcPr/>
                </a:tc>
                <a:tc>
                  <a:txBody>
                    <a:bodyPr/>
                    <a:lstStyle/>
                    <a:p>
                      <a:r>
                        <a:rPr lang="en-IN" sz="1700" dirty="0" err="1">
                          <a:latin typeface="Calibri" panose="020F0502020204030204" pitchFamily="34" charset="0"/>
                          <a:cs typeface="Calibri" panose="020F0502020204030204" pitchFamily="34" charset="0"/>
                        </a:rPr>
                        <a:t>sankranthi</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7098564329</a:t>
                      </a:r>
                    </a:p>
                  </a:txBody>
                  <a:tcPr/>
                </a:tc>
                <a:tc>
                  <a:txBody>
                    <a:bodyPr/>
                    <a:lstStyle/>
                    <a:p>
                      <a:r>
                        <a:rPr lang="en-IN" sz="1700" dirty="0">
                          <a:latin typeface="Calibri" panose="020F0502020204030204" pitchFamily="34" charset="0"/>
                          <a:cs typeface="Calibri" panose="020F0502020204030204" pitchFamily="34" charset="0"/>
                        </a:rPr>
                        <a:t>sri@gmail.com</a:t>
                      </a:r>
                    </a:p>
                  </a:txBody>
                  <a:tcPr/>
                </a:tc>
                <a:tc>
                  <a:txBody>
                    <a:bodyPr/>
                    <a:lstStyle/>
                    <a:p>
                      <a:r>
                        <a:rPr lang="en-IN" sz="1700" b="1"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xmlns="" val="1562438397"/>
                  </a:ext>
                </a:extLst>
              </a:tr>
            </a:tbl>
          </a:graphicData>
        </a:graphic>
      </p:graphicFrame>
    </p:spTree>
    <p:extLst>
      <p:ext uri="{BB962C8B-B14F-4D97-AF65-F5344CB8AC3E}">
        <p14:creationId xmlns:p14="http://schemas.microsoft.com/office/powerpoint/2010/main" xmlns="" val="115773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3F09183-F4CE-457A-8038-74AE920B58B1}"/>
              </a:ext>
            </a:extLst>
          </p:cNvPr>
          <p:cNvSpPr txBox="1"/>
          <p:nvPr/>
        </p:nvSpPr>
        <p:spPr>
          <a:xfrm>
            <a:off x="179512" y="1481952"/>
            <a:ext cx="5113813" cy="707886"/>
          </a:xfrm>
          <a:prstGeom prst="rect">
            <a:avLst/>
          </a:prstGeom>
          <a:noFill/>
        </p:spPr>
        <p:txBody>
          <a:bodyPr wrap="square">
            <a:spAutoFit/>
          </a:bodyPr>
          <a:lstStyle/>
          <a:p>
            <a:r>
              <a:rPr lang="en-IN" sz="4000" b="1" dirty="0">
                <a:latin typeface="Calibri" panose="020F0502020204030204" pitchFamily="34" charset="0"/>
                <a:cs typeface="Calibri" panose="020F0502020204030204" pitchFamily="34" charset="0"/>
              </a:rPr>
              <a:t>Product</a:t>
            </a:r>
          </a:p>
        </p:txBody>
      </p:sp>
      <p:graphicFrame>
        <p:nvGraphicFramePr>
          <p:cNvPr id="5" name="Table 5">
            <a:extLst>
              <a:ext uri="{FF2B5EF4-FFF2-40B4-BE49-F238E27FC236}">
                <a16:creationId xmlns:a16="http://schemas.microsoft.com/office/drawing/2014/main" xmlns="" id="{C142ABB0-B3E3-4A3A-B85F-4C229F381EA0}"/>
              </a:ext>
            </a:extLst>
          </p:cNvPr>
          <p:cNvGraphicFramePr>
            <a:graphicFrameLocks noGrp="1"/>
          </p:cNvGraphicFramePr>
          <p:nvPr>
            <p:extLst>
              <p:ext uri="{D42A27DB-BD31-4B8C-83A1-F6EECF244321}">
                <p14:modId xmlns:p14="http://schemas.microsoft.com/office/powerpoint/2010/main" xmlns="" val="17903745"/>
              </p:ext>
            </p:extLst>
          </p:nvPr>
        </p:nvGraphicFramePr>
        <p:xfrm>
          <a:off x="179512" y="2206367"/>
          <a:ext cx="8856985" cy="2789701"/>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xmlns="" val="1115486389"/>
                    </a:ext>
                  </a:extLst>
                </a:gridCol>
                <a:gridCol w="1872208">
                  <a:extLst>
                    <a:ext uri="{9D8B030D-6E8A-4147-A177-3AD203B41FA5}">
                      <a16:colId xmlns:a16="http://schemas.microsoft.com/office/drawing/2014/main" xmlns="" val="3110617891"/>
                    </a:ext>
                  </a:extLst>
                </a:gridCol>
                <a:gridCol w="1613602">
                  <a:extLst>
                    <a:ext uri="{9D8B030D-6E8A-4147-A177-3AD203B41FA5}">
                      <a16:colId xmlns:a16="http://schemas.microsoft.com/office/drawing/2014/main" xmlns="" val="2299345630"/>
                    </a:ext>
                  </a:extLst>
                </a:gridCol>
                <a:gridCol w="721710">
                  <a:extLst>
                    <a:ext uri="{9D8B030D-6E8A-4147-A177-3AD203B41FA5}">
                      <a16:colId xmlns:a16="http://schemas.microsoft.com/office/drawing/2014/main" xmlns="" val="2992280790"/>
                    </a:ext>
                  </a:extLst>
                </a:gridCol>
                <a:gridCol w="1049759">
                  <a:extLst>
                    <a:ext uri="{9D8B030D-6E8A-4147-A177-3AD203B41FA5}">
                      <a16:colId xmlns:a16="http://schemas.microsoft.com/office/drawing/2014/main" xmlns="" val="1144553168"/>
                    </a:ext>
                  </a:extLst>
                </a:gridCol>
                <a:gridCol w="1528712">
                  <a:extLst>
                    <a:ext uri="{9D8B030D-6E8A-4147-A177-3AD203B41FA5}">
                      <a16:colId xmlns:a16="http://schemas.microsoft.com/office/drawing/2014/main" xmlns="" val="290290106"/>
                    </a:ext>
                  </a:extLst>
                </a:gridCol>
                <a:gridCol w="1062882">
                  <a:extLst>
                    <a:ext uri="{9D8B030D-6E8A-4147-A177-3AD203B41FA5}">
                      <a16:colId xmlns:a16="http://schemas.microsoft.com/office/drawing/2014/main" xmlns="" val="1745526450"/>
                    </a:ext>
                  </a:extLst>
                </a:gridCol>
              </a:tblGrid>
              <a:tr h="442741">
                <a:tc>
                  <a:txBody>
                    <a:bodyPr/>
                    <a:lstStyle/>
                    <a:p>
                      <a:r>
                        <a:rPr lang="en-IN" sz="1700" dirty="0">
                          <a:latin typeface="Calibri" panose="020F0502020204030204" pitchFamily="34" charset="0"/>
                          <a:cs typeface="Calibri" panose="020F0502020204030204" pitchFamily="34" charset="0"/>
                        </a:rPr>
                        <a:t>    Id</a:t>
                      </a:r>
                    </a:p>
                  </a:txBody>
                  <a:tcPr/>
                </a:tc>
                <a:tc>
                  <a:txBody>
                    <a:bodyPr/>
                    <a:lstStyle/>
                    <a:p>
                      <a:r>
                        <a:rPr lang="en-IN" sz="1700" dirty="0">
                          <a:latin typeface="Calibri" panose="020F0502020204030204" pitchFamily="34" charset="0"/>
                          <a:cs typeface="Calibri" panose="020F0502020204030204" pitchFamily="34" charset="0"/>
                        </a:rPr>
                        <a:t>  ProductName</a:t>
                      </a:r>
                    </a:p>
                  </a:txBody>
                  <a:tcPr/>
                </a:tc>
                <a:tc>
                  <a:txBody>
                    <a:bodyPr/>
                    <a:lstStyle/>
                    <a:p>
                      <a:r>
                        <a:rPr lang="en-IN" sz="1700" dirty="0">
                          <a:latin typeface="Calibri" panose="020F0502020204030204" pitchFamily="34" charset="0"/>
                          <a:cs typeface="Calibri" panose="020F0502020204030204" pitchFamily="34" charset="0"/>
                        </a:rPr>
                        <a:t> Image</a:t>
                      </a:r>
                    </a:p>
                  </a:txBody>
                  <a:tcPr/>
                </a:tc>
                <a:tc>
                  <a:txBody>
                    <a:bodyPr/>
                    <a:lstStyle/>
                    <a:p>
                      <a:r>
                        <a:rPr lang="en-IN" sz="1700" dirty="0">
                          <a:latin typeface="Calibri" panose="020F0502020204030204" pitchFamily="34" charset="0"/>
                          <a:cs typeface="Calibri" panose="020F0502020204030204" pitchFamily="34" charset="0"/>
                        </a:rPr>
                        <a:t> Price</a:t>
                      </a:r>
                    </a:p>
                  </a:txBody>
                  <a:tcPr/>
                </a:tc>
                <a:tc>
                  <a:txBody>
                    <a:bodyPr/>
                    <a:lstStyle/>
                    <a:p>
                      <a:r>
                        <a:rPr lang="en-IN" sz="1700" dirty="0">
                          <a:latin typeface="Calibri" panose="020F0502020204030204" pitchFamily="34" charset="0"/>
                          <a:cs typeface="Calibri" panose="020F0502020204030204" pitchFamily="34" charset="0"/>
                        </a:rPr>
                        <a:t>Category</a:t>
                      </a:r>
                    </a:p>
                  </a:txBody>
                  <a:tcPr/>
                </a:tc>
                <a:tc>
                  <a:txBody>
                    <a:bodyPr/>
                    <a:lstStyle/>
                    <a:p>
                      <a:r>
                        <a:rPr lang="en-IN" sz="1700" dirty="0">
                          <a:latin typeface="Calibri" panose="020F0502020204030204" pitchFamily="34" charset="0"/>
                          <a:cs typeface="Calibri" panose="020F0502020204030204" pitchFamily="34" charset="0"/>
                        </a:rPr>
                        <a:t>Description</a:t>
                      </a:r>
                    </a:p>
                  </a:txBody>
                  <a:tcPr/>
                </a:tc>
                <a:tc>
                  <a:txBody>
                    <a:bodyPr/>
                    <a:lstStyle/>
                    <a:p>
                      <a:r>
                        <a:rPr lang="en-IN" sz="1700" dirty="0">
                          <a:latin typeface="Calibri" panose="020F0502020204030204" pitchFamily="34" charset="0"/>
                          <a:cs typeface="Calibri" panose="020F0502020204030204" pitchFamily="34" charset="0"/>
                        </a:rPr>
                        <a:t>Quantity</a:t>
                      </a:r>
                    </a:p>
                  </a:txBody>
                  <a:tcPr/>
                </a:tc>
                <a:extLst>
                  <a:ext uri="{0D108BD9-81ED-4DB2-BD59-A6C34878D82A}">
                    <a16:rowId xmlns:a16="http://schemas.microsoft.com/office/drawing/2014/main" xmlns="" val="1484579271"/>
                  </a:ext>
                </a:extLst>
              </a:tr>
              <a:tr h="442741">
                <a:tc>
                  <a:txBody>
                    <a:bodyPr/>
                    <a:lstStyle/>
                    <a:p>
                      <a:r>
                        <a:rPr lang="en-IN" sz="1700" dirty="0">
                          <a:latin typeface="Calibri" panose="020F0502020204030204" pitchFamily="34" charset="0"/>
                          <a:cs typeface="Calibri" panose="020F0502020204030204" pitchFamily="34" charset="0"/>
                        </a:rPr>
                        <a:t>     1</a:t>
                      </a:r>
                    </a:p>
                  </a:txBody>
                  <a:tcPr/>
                </a:tc>
                <a:tc>
                  <a:txBody>
                    <a:bodyPr/>
                    <a:lstStyle/>
                    <a:p>
                      <a:r>
                        <a:rPr lang="en-IN" sz="1700" dirty="0">
                          <a:latin typeface="Calibri" panose="020F0502020204030204" pitchFamily="34" charset="0"/>
                          <a:cs typeface="Calibri" panose="020F0502020204030204" pitchFamily="34" charset="0"/>
                        </a:rPr>
                        <a:t> Elephant painting</a:t>
                      </a:r>
                    </a:p>
                  </a:txBody>
                  <a:tcPr/>
                </a:tc>
                <a:tc>
                  <a:txBody>
                    <a:bodyPr/>
                    <a:lstStyle/>
                    <a:p>
                      <a:r>
                        <a:rPr lang="en-IN" sz="1700" dirty="0">
                          <a:latin typeface="Calibri" panose="020F0502020204030204" pitchFamily="34" charset="0"/>
                          <a:cs typeface="Calibri" panose="020F0502020204030204" pitchFamily="34" charset="0"/>
                        </a:rPr>
                        <a:t>Woodenelephant.jigi</a:t>
                      </a:r>
                    </a:p>
                  </a:txBody>
                  <a:tcPr/>
                </a:tc>
                <a:tc>
                  <a:txBody>
                    <a:bodyPr/>
                    <a:lstStyle/>
                    <a:p>
                      <a:r>
                        <a:rPr lang="en-IN" sz="1700" dirty="0">
                          <a:latin typeface="Calibri" panose="020F0502020204030204" pitchFamily="34" charset="0"/>
                          <a:cs typeface="Calibri" panose="020F0502020204030204" pitchFamily="34" charset="0"/>
                        </a:rPr>
                        <a:t>   550</a:t>
                      </a:r>
                    </a:p>
                  </a:txBody>
                  <a:tcPr/>
                </a:tc>
                <a:tc>
                  <a:txBody>
                    <a:bodyPr/>
                    <a:lstStyle/>
                    <a:p>
                      <a:r>
                        <a:rPr lang="en-IN" sz="1700" dirty="0">
                          <a:latin typeface="Calibri" panose="020F0502020204030204" pitchFamily="34" charset="0"/>
                          <a:cs typeface="Calibri" panose="020F0502020204030204" pitchFamily="34" charset="0"/>
                        </a:rPr>
                        <a:t>Wooden</a:t>
                      </a:r>
                    </a:p>
                    <a:p>
                      <a:r>
                        <a:rPr lang="en-IN" sz="1700" dirty="0">
                          <a:latin typeface="Calibri" panose="020F0502020204030204" pitchFamily="34" charset="0"/>
                          <a:cs typeface="Calibri" panose="020F0502020204030204" pitchFamily="34" charset="0"/>
                        </a:rPr>
                        <a:t>   toys</a:t>
                      </a:r>
                    </a:p>
                  </a:txBody>
                  <a:tcPr/>
                </a:tc>
                <a:tc>
                  <a:txBody>
                    <a:bodyPr/>
                    <a:lstStyle/>
                    <a:p>
                      <a:r>
                        <a:rPr lang="en-IN" sz="1700" dirty="0">
                          <a:latin typeface="Calibri" panose="020F0502020204030204" pitchFamily="34" charset="0"/>
                          <a:cs typeface="Calibri" panose="020F0502020204030204" pitchFamily="34" charset="0"/>
                        </a:rPr>
                        <a:t>Design With wooden material</a:t>
                      </a:r>
                    </a:p>
                  </a:txBody>
                  <a:tcPr/>
                </a:tc>
                <a:tc>
                  <a:txBody>
                    <a:bodyPr/>
                    <a:lstStyle/>
                    <a:p>
                      <a:r>
                        <a:rPr lang="en-IN" sz="1700" dirty="0">
                          <a:latin typeface="Calibri" panose="020F0502020204030204" pitchFamily="34" charset="0"/>
                          <a:cs typeface="Calibri" panose="020F0502020204030204" pitchFamily="34" charset="0"/>
                        </a:rPr>
                        <a:t>     10</a:t>
                      </a:r>
                    </a:p>
                  </a:txBody>
                  <a:tcPr/>
                </a:tc>
                <a:extLst>
                  <a:ext uri="{0D108BD9-81ED-4DB2-BD59-A6C34878D82A}">
                    <a16:rowId xmlns:a16="http://schemas.microsoft.com/office/drawing/2014/main" xmlns="" val="2299033414"/>
                  </a:ext>
                </a:extLst>
              </a:tr>
              <a:tr h="442741">
                <a:tc>
                  <a:txBody>
                    <a:bodyPr/>
                    <a:lstStyle/>
                    <a:p>
                      <a:r>
                        <a:rPr lang="en-IN" sz="1700" dirty="0">
                          <a:latin typeface="Calibri" panose="020F0502020204030204" pitchFamily="34" charset="0"/>
                          <a:cs typeface="Calibri" panose="020F0502020204030204" pitchFamily="34" charset="0"/>
                        </a:rPr>
                        <a:t>     2</a:t>
                      </a:r>
                    </a:p>
                  </a:txBody>
                  <a:tcPr/>
                </a:tc>
                <a:tc>
                  <a:txBody>
                    <a:bodyPr/>
                    <a:lstStyle/>
                    <a:p>
                      <a:r>
                        <a:rPr lang="en-IN" sz="1700" dirty="0" err="1">
                          <a:latin typeface="Calibri" panose="020F0502020204030204" pitchFamily="34" charset="0"/>
                          <a:cs typeface="Calibri" panose="020F0502020204030204" pitchFamily="34" charset="0"/>
                        </a:rPr>
                        <a:t>Kondapali</a:t>
                      </a:r>
                      <a:r>
                        <a:rPr lang="en-IN" sz="1700" dirty="0">
                          <a:latin typeface="Calibri" panose="020F0502020204030204" pitchFamily="34" charset="0"/>
                          <a:cs typeface="Calibri" panose="020F0502020204030204" pitchFamily="34" charset="0"/>
                        </a:rPr>
                        <a:t> toys</a:t>
                      </a:r>
                    </a:p>
                  </a:txBody>
                  <a:tcPr/>
                </a:tc>
                <a:tc>
                  <a:txBody>
                    <a:bodyPr/>
                    <a:lstStyle/>
                    <a:p>
                      <a:r>
                        <a:rPr lang="en-IN" sz="1700" dirty="0" err="1">
                          <a:latin typeface="Calibri" panose="020F0502020204030204" pitchFamily="34" charset="0"/>
                          <a:cs typeface="Calibri" panose="020F0502020204030204" pitchFamily="34" charset="0"/>
                        </a:rPr>
                        <a:t>Kondapal</a:t>
                      </a:r>
                      <a:r>
                        <a:rPr lang="en-IN" sz="1700" dirty="0">
                          <a:latin typeface="Calibri" panose="020F0502020204030204" pitchFamily="34" charset="0"/>
                          <a:cs typeface="Calibri" panose="020F0502020204030204" pitchFamily="34" charset="0"/>
                        </a:rPr>
                        <a:t> toy. </a:t>
                      </a:r>
                      <a:r>
                        <a:rPr lang="en-IN" sz="1700" dirty="0" err="1">
                          <a:latin typeface="Calibri" panose="020F0502020204030204" pitchFamily="34" charset="0"/>
                          <a:cs typeface="Calibri" panose="020F0502020204030204" pitchFamily="34" charset="0"/>
                        </a:rPr>
                        <a:t>jghl</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   300</a:t>
                      </a:r>
                    </a:p>
                  </a:txBody>
                  <a:tcPr/>
                </a:tc>
                <a:tc>
                  <a:txBody>
                    <a:bodyPr/>
                    <a:lstStyle/>
                    <a:p>
                      <a:r>
                        <a:rPr lang="en-IN" sz="1700" dirty="0" err="1">
                          <a:latin typeface="Calibri" panose="020F0502020204030204" pitchFamily="34" charset="0"/>
                          <a:cs typeface="Calibri" panose="020F0502020204030204" pitchFamily="34" charset="0"/>
                        </a:rPr>
                        <a:t>Konadapalli</a:t>
                      </a:r>
                      <a:endParaRPr lang="en-IN" sz="1700" dirty="0">
                        <a:latin typeface="Calibri" panose="020F0502020204030204" pitchFamily="34" charset="0"/>
                        <a:cs typeface="Calibri" panose="020F0502020204030204" pitchFamily="34" charset="0"/>
                      </a:endParaRPr>
                    </a:p>
                    <a:p>
                      <a:r>
                        <a:rPr lang="en-IN" sz="1700" dirty="0">
                          <a:latin typeface="Calibri" panose="020F0502020204030204" pitchFamily="34" charset="0"/>
                          <a:cs typeface="Calibri" panose="020F0502020204030204" pitchFamily="34" charset="0"/>
                        </a:rPr>
                        <a:t>    Toys</a:t>
                      </a:r>
                    </a:p>
                  </a:txBody>
                  <a:tcPr/>
                </a:tc>
                <a:tc>
                  <a:txBody>
                    <a:bodyPr/>
                    <a:lstStyle/>
                    <a:p>
                      <a:r>
                        <a:rPr lang="en-IN" sz="1700" dirty="0">
                          <a:latin typeface="Calibri" panose="020F0502020204030204" pitchFamily="34" charset="0"/>
                          <a:cs typeface="Calibri" panose="020F0502020204030204" pitchFamily="34" charset="0"/>
                        </a:rPr>
                        <a:t>Beautiful and colourful toys</a:t>
                      </a:r>
                    </a:p>
                  </a:txBody>
                  <a:tcPr/>
                </a:tc>
                <a:tc>
                  <a:txBody>
                    <a:bodyPr/>
                    <a:lstStyle/>
                    <a:p>
                      <a:r>
                        <a:rPr lang="en-IN" sz="1700" dirty="0">
                          <a:latin typeface="Calibri" panose="020F0502020204030204" pitchFamily="34" charset="0"/>
                          <a:cs typeface="Calibri" panose="020F0502020204030204" pitchFamily="34" charset="0"/>
                        </a:rPr>
                        <a:t>     20</a:t>
                      </a:r>
                    </a:p>
                  </a:txBody>
                  <a:tcPr/>
                </a:tc>
                <a:extLst>
                  <a:ext uri="{0D108BD9-81ED-4DB2-BD59-A6C34878D82A}">
                    <a16:rowId xmlns:a16="http://schemas.microsoft.com/office/drawing/2014/main" xmlns="" val="2413507139"/>
                  </a:ext>
                </a:extLst>
              </a:tr>
              <a:tr h="442741">
                <a:tc>
                  <a:txBody>
                    <a:bodyPr/>
                    <a:lstStyle/>
                    <a:p>
                      <a:r>
                        <a:rPr lang="en-IN" sz="1700" dirty="0">
                          <a:latin typeface="Calibri" panose="020F0502020204030204" pitchFamily="34" charset="0"/>
                          <a:cs typeface="Calibri" panose="020F0502020204030204" pitchFamily="34" charset="0"/>
                        </a:rPr>
                        <a:t>     3</a:t>
                      </a:r>
                    </a:p>
                  </a:txBody>
                  <a:tcPr/>
                </a:tc>
                <a:tc>
                  <a:txBody>
                    <a:bodyPr/>
                    <a:lstStyle/>
                    <a:p>
                      <a:r>
                        <a:rPr lang="en-IN" sz="1700" dirty="0">
                          <a:latin typeface="Calibri" panose="020F0502020204030204" pitchFamily="34" charset="0"/>
                          <a:cs typeface="Calibri" panose="020F0502020204030204" pitchFamily="34" charset="0"/>
                        </a:rPr>
                        <a:t>Krishna glass bottle painting</a:t>
                      </a:r>
                    </a:p>
                  </a:txBody>
                  <a:tcPr/>
                </a:tc>
                <a:tc>
                  <a:txBody>
                    <a:bodyPr/>
                    <a:lstStyle/>
                    <a:p>
                      <a:r>
                        <a:rPr lang="en-IN" sz="1700" dirty="0" err="1">
                          <a:latin typeface="Calibri" panose="020F0502020204030204" pitchFamily="34" charset="0"/>
                          <a:cs typeface="Calibri" panose="020F0502020204030204" pitchFamily="34" charset="0"/>
                        </a:rPr>
                        <a:t>KrishnaGlass</a:t>
                      </a:r>
                      <a:endParaRPr lang="en-IN" sz="1700" dirty="0">
                        <a:latin typeface="Calibri" panose="020F0502020204030204" pitchFamily="34" charset="0"/>
                        <a:cs typeface="Calibri" panose="020F0502020204030204" pitchFamily="34" charset="0"/>
                      </a:endParaRPr>
                    </a:p>
                    <a:p>
                      <a:r>
                        <a:rPr lang="en-IN" sz="1700" dirty="0">
                          <a:latin typeface="Calibri" panose="020F0502020204030204" pitchFamily="34" charset="0"/>
                          <a:cs typeface="Calibri" panose="020F0502020204030204" pitchFamily="34" charset="0"/>
                        </a:rPr>
                        <a:t>painting .</a:t>
                      </a:r>
                      <a:r>
                        <a:rPr lang="en-IN" sz="1700" dirty="0" err="1">
                          <a:latin typeface="Calibri" panose="020F0502020204030204" pitchFamily="34" charset="0"/>
                          <a:cs typeface="Calibri" panose="020F0502020204030204" pitchFamily="34" charset="0"/>
                        </a:rPr>
                        <a:t>lklk</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    950</a:t>
                      </a:r>
                    </a:p>
                  </a:txBody>
                  <a:tcPr/>
                </a:tc>
                <a:tc>
                  <a:txBody>
                    <a:bodyPr/>
                    <a:lstStyle/>
                    <a:p>
                      <a:r>
                        <a:rPr lang="en-IN" sz="1700" dirty="0">
                          <a:latin typeface="Calibri" panose="020F0502020204030204" pitchFamily="34" charset="0"/>
                          <a:cs typeface="Calibri" panose="020F0502020204030204" pitchFamily="34" charset="0"/>
                        </a:rPr>
                        <a:t>Glass Paintings</a:t>
                      </a:r>
                    </a:p>
                  </a:txBody>
                  <a:tcPr/>
                </a:tc>
                <a:tc>
                  <a:txBody>
                    <a:bodyPr/>
                    <a:lstStyle/>
                    <a:p>
                      <a:r>
                        <a:rPr lang="en-IN" sz="1700" dirty="0">
                          <a:latin typeface="Calibri" panose="020F0502020204030204" pitchFamily="34" charset="0"/>
                          <a:cs typeface="Calibri" panose="020F0502020204030204" pitchFamily="34" charset="0"/>
                        </a:rPr>
                        <a:t>Made with glass</a:t>
                      </a:r>
                    </a:p>
                  </a:txBody>
                  <a:tcPr/>
                </a:tc>
                <a:tc>
                  <a:txBody>
                    <a:bodyPr/>
                    <a:lstStyle/>
                    <a:p>
                      <a:r>
                        <a:rPr lang="en-IN" sz="1700" dirty="0">
                          <a:latin typeface="Calibri" panose="020F0502020204030204" pitchFamily="34" charset="0"/>
                          <a:cs typeface="Calibri" panose="020F0502020204030204" pitchFamily="34" charset="0"/>
                        </a:rPr>
                        <a:t>     40</a:t>
                      </a:r>
                    </a:p>
                  </a:txBody>
                  <a:tcPr/>
                </a:tc>
                <a:extLst>
                  <a:ext uri="{0D108BD9-81ED-4DB2-BD59-A6C34878D82A}">
                    <a16:rowId xmlns:a16="http://schemas.microsoft.com/office/drawing/2014/main" xmlns="" val="945037328"/>
                  </a:ext>
                </a:extLst>
              </a:tr>
            </a:tbl>
          </a:graphicData>
        </a:graphic>
      </p:graphicFrame>
    </p:spTree>
    <p:extLst>
      <p:ext uri="{BB962C8B-B14F-4D97-AF65-F5344CB8AC3E}">
        <p14:creationId xmlns:p14="http://schemas.microsoft.com/office/powerpoint/2010/main" xmlns="" val="325197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F76B076-D2ED-4301-A178-37A83039868D}"/>
              </a:ext>
            </a:extLst>
          </p:cNvPr>
          <p:cNvSpPr txBox="1"/>
          <p:nvPr/>
        </p:nvSpPr>
        <p:spPr>
          <a:xfrm>
            <a:off x="251520" y="1628800"/>
            <a:ext cx="5439184" cy="707886"/>
          </a:xfrm>
          <a:prstGeom prst="rect">
            <a:avLst/>
          </a:prstGeom>
          <a:noFill/>
        </p:spPr>
        <p:txBody>
          <a:bodyPr wrap="square">
            <a:spAutoFit/>
          </a:bodyPr>
          <a:lstStyle/>
          <a:p>
            <a:r>
              <a:rPr lang="en-US" sz="4000" b="1" dirty="0">
                <a:latin typeface="Calibri"/>
                <a:ea typeface="Calibri"/>
                <a:cs typeface="Calibri"/>
                <a:sym typeface="Calibri"/>
              </a:rPr>
              <a:t>Request</a:t>
            </a:r>
          </a:p>
        </p:txBody>
      </p:sp>
      <p:graphicFrame>
        <p:nvGraphicFramePr>
          <p:cNvPr id="4" name="Table 4">
            <a:extLst>
              <a:ext uri="{FF2B5EF4-FFF2-40B4-BE49-F238E27FC236}">
                <a16:creationId xmlns:a16="http://schemas.microsoft.com/office/drawing/2014/main" xmlns="" id="{F74D2E6B-AF19-402D-B139-CAC0E8FD4F13}"/>
              </a:ext>
            </a:extLst>
          </p:cNvPr>
          <p:cNvGraphicFramePr>
            <a:graphicFrameLocks noGrp="1"/>
          </p:cNvGraphicFramePr>
          <p:nvPr>
            <p:extLst>
              <p:ext uri="{D42A27DB-BD31-4B8C-83A1-F6EECF244321}">
                <p14:modId xmlns:p14="http://schemas.microsoft.com/office/powerpoint/2010/main" xmlns="" val="1827772243"/>
              </p:ext>
            </p:extLst>
          </p:nvPr>
        </p:nvGraphicFramePr>
        <p:xfrm>
          <a:off x="251520" y="2492896"/>
          <a:ext cx="8424935" cy="1800199"/>
        </p:xfrm>
        <a:graphic>
          <a:graphicData uri="http://schemas.openxmlformats.org/drawingml/2006/table">
            <a:tbl>
              <a:tblPr firstRow="1" bandRow="1">
                <a:tableStyleId>{5C22544A-7EE6-4342-B048-85BDC9FD1C3A}</a:tableStyleId>
              </a:tblPr>
              <a:tblGrid>
                <a:gridCol w="1621533">
                  <a:extLst>
                    <a:ext uri="{9D8B030D-6E8A-4147-A177-3AD203B41FA5}">
                      <a16:colId xmlns:a16="http://schemas.microsoft.com/office/drawing/2014/main" xmlns="" val="2260964377"/>
                    </a:ext>
                  </a:extLst>
                </a:gridCol>
                <a:gridCol w="1462898">
                  <a:extLst>
                    <a:ext uri="{9D8B030D-6E8A-4147-A177-3AD203B41FA5}">
                      <a16:colId xmlns:a16="http://schemas.microsoft.com/office/drawing/2014/main" xmlns="" val="574803817"/>
                    </a:ext>
                  </a:extLst>
                </a:gridCol>
                <a:gridCol w="1780168">
                  <a:extLst>
                    <a:ext uri="{9D8B030D-6E8A-4147-A177-3AD203B41FA5}">
                      <a16:colId xmlns:a16="http://schemas.microsoft.com/office/drawing/2014/main" xmlns="" val="930824336"/>
                    </a:ext>
                  </a:extLst>
                </a:gridCol>
                <a:gridCol w="1780168">
                  <a:extLst>
                    <a:ext uri="{9D8B030D-6E8A-4147-A177-3AD203B41FA5}">
                      <a16:colId xmlns:a16="http://schemas.microsoft.com/office/drawing/2014/main" xmlns="" val="4000340844"/>
                    </a:ext>
                  </a:extLst>
                </a:gridCol>
                <a:gridCol w="1780168">
                  <a:extLst>
                    <a:ext uri="{9D8B030D-6E8A-4147-A177-3AD203B41FA5}">
                      <a16:colId xmlns:a16="http://schemas.microsoft.com/office/drawing/2014/main" xmlns="" val="2456692377"/>
                    </a:ext>
                  </a:extLst>
                </a:gridCol>
              </a:tblGrid>
              <a:tr h="617287">
                <a:tc>
                  <a:txBody>
                    <a:bodyPr/>
                    <a:lstStyle/>
                    <a:p>
                      <a:r>
                        <a:rPr lang="en-IN" sz="1700" dirty="0">
                          <a:latin typeface="Calibri" panose="020F0502020204030204" pitchFamily="34" charset="0"/>
                          <a:cs typeface="Calibri" panose="020F0502020204030204" pitchFamily="34" charset="0"/>
                        </a:rPr>
                        <a:t>     </a:t>
                      </a:r>
                      <a:r>
                        <a:rPr lang="en-IN" sz="1700" dirty="0" err="1">
                          <a:latin typeface="Calibri" panose="020F0502020204030204" pitchFamily="34" charset="0"/>
                          <a:cs typeface="Calibri" panose="020F0502020204030204" pitchFamily="34" charset="0"/>
                        </a:rPr>
                        <a:t>RequestId</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     Customer Id</a:t>
                      </a:r>
                    </a:p>
                  </a:txBody>
                  <a:tcPr/>
                </a:tc>
                <a:tc>
                  <a:txBody>
                    <a:bodyPr/>
                    <a:lstStyle/>
                    <a:p>
                      <a:r>
                        <a:rPr lang="en-IN" sz="1700" dirty="0">
                          <a:latin typeface="Calibri" panose="020F0502020204030204" pitchFamily="34" charset="0"/>
                          <a:cs typeface="Calibri" panose="020F0502020204030204" pitchFamily="34" charset="0"/>
                        </a:rPr>
                        <a:t>      Product Id</a:t>
                      </a:r>
                    </a:p>
                  </a:txBody>
                  <a:tcPr/>
                </a:tc>
                <a:tc>
                  <a:txBody>
                    <a:bodyPr/>
                    <a:lstStyle/>
                    <a:p>
                      <a:r>
                        <a:rPr lang="en-IN" sz="1700" dirty="0" err="1">
                          <a:latin typeface="Calibri" panose="020F0502020204030204" pitchFamily="34" charset="0"/>
                          <a:cs typeface="Calibri" panose="020F0502020204030204" pitchFamily="34" charset="0"/>
                        </a:rPr>
                        <a:t>ProductType</a:t>
                      </a:r>
                      <a:endParaRPr lang="en-IN" sz="1700" dirty="0">
                        <a:latin typeface="Calibri" panose="020F0502020204030204" pitchFamily="34" charset="0"/>
                        <a:cs typeface="Calibri" panose="020F0502020204030204" pitchFamily="34" charset="0"/>
                      </a:endParaRPr>
                    </a:p>
                  </a:txBody>
                  <a:tcPr/>
                </a:tc>
                <a:tc>
                  <a:txBody>
                    <a:bodyPr/>
                    <a:lstStyle/>
                    <a:p>
                      <a:r>
                        <a:rPr lang="en-IN" sz="1700" dirty="0">
                          <a:latin typeface="Calibri" panose="020F0502020204030204" pitchFamily="34" charset="0"/>
                          <a:cs typeface="Calibri" panose="020F0502020204030204" pitchFamily="34" charset="0"/>
                        </a:rPr>
                        <a:t>Description</a:t>
                      </a:r>
                    </a:p>
                  </a:txBody>
                  <a:tcPr/>
                </a:tc>
                <a:extLst>
                  <a:ext uri="{0D108BD9-81ED-4DB2-BD59-A6C34878D82A}">
                    <a16:rowId xmlns:a16="http://schemas.microsoft.com/office/drawing/2014/main" xmlns="" val="2278498294"/>
                  </a:ext>
                </a:extLst>
              </a:tr>
              <a:tr h="394304">
                <a:tc>
                  <a:txBody>
                    <a:bodyPr/>
                    <a:lstStyle/>
                    <a:p>
                      <a:r>
                        <a:rPr lang="en-IN" sz="1700" dirty="0">
                          <a:latin typeface="Calibri" panose="020F0502020204030204" pitchFamily="34" charset="0"/>
                          <a:cs typeface="Calibri" panose="020F0502020204030204" pitchFamily="34" charset="0"/>
                        </a:rPr>
                        <a:t>       1020</a:t>
                      </a:r>
                    </a:p>
                  </a:txBody>
                  <a:tcPr/>
                </a:tc>
                <a:tc>
                  <a:txBody>
                    <a:bodyPr/>
                    <a:lstStyle/>
                    <a:p>
                      <a:r>
                        <a:rPr lang="en-IN" sz="1700" dirty="0">
                          <a:latin typeface="Calibri" panose="020F0502020204030204" pitchFamily="34" charset="0"/>
                          <a:cs typeface="Calibri" panose="020F0502020204030204" pitchFamily="34" charset="0"/>
                        </a:rPr>
                        <a:t>          1</a:t>
                      </a:r>
                    </a:p>
                  </a:txBody>
                  <a:tcPr/>
                </a:tc>
                <a:tc>
                  <a:txBody>
                    <a:bodyPr/>
                    <a:lstStyle/>
                    <a:p>
                      <a:r>
                        <a:rPr lang="en-IN" sz="1700" dirty="0">
                          <a:latin typeface="Calibri" panose="020F0502020204030204" pitchFamily="34" charset="0"/>
                          <a:cs typeface="Calibri" panose="020F0502020204030204" pitchFamily="34" charset="0"/>
                        </a:rPr>
                        <a:t>         1234</a:t>
                      </a:r>
                    </a:p>
                  </a:txBody>
                  <a:tcPr/>
                </a:tc>
                <a:tc>
                  <a:txBody>
                    <a:bodyPr/>
                    <a:lstStyle/>
                    <a:p>
                      <a:r>
                        <a:rPr lang="en-IN" sz="1700" dirty="0">
                          <a:latin typeface="Calibri" panose="020F0502020204030204" pitchFamily="34" charset="0"/>
                          <a:cs typeface="Calibri" panose="020F0502020204030204" pitchFamily="34" charset="0"/>
                        </a:rPr>
                        <a:t>Toy</a:t>
                      </a:r>
                    </a:p>
                  </a:txBody>
                  <a:tcPr/>
                </a:tc>
                <a:tc>
                  <a:txBody>
                    <a:bodyPr/>
                    <a:lstStyle/>
                    <a:p>
                      <a:r>
                        <a:rPr lang="en-IN" sz="1700" dirty="0">
                          <a:latin typeface="Calibri" panose="020F0502020204030204" pitchFamily="34" charset="0"/>
                          <a:cs typeface="Calibri" panose="020F0502020204030204" pitchFamily="34" charset="0"/>
                        </a:rPr>
                        <a:t>Teddy……….</a:t>
                      </a:r>
                    </a:p>
                  </a:txBody>
                  <a:tcPr/>
                </a:tc>
                <a:extLst>
                  <a:ext uri="{0D108BD9-81ED-4DB2-BD59-A6C34878D82A}">
                    <a16:rowId xmlns:a16="http://schemas.microsoft.com/office/drawing/2014/main" xmlns="" val="1342841351"/>
                  </a:ext>
                </a:extLst>
              </a:tr>
              <a:tr h="394304">
                <a:tc>
                  <a:txBody>
                    <a:bodyPr/>
                    <a:lstStyle/>
                    <a:p>
                      <a:r>
                        <a:rPr lang="en-IN" sz="1700" dirty="0">
                          <a:latin typeface="Calibri" panose="020F0502020204030204" pitchFamily="34" charset="0"/>
                          <a:cs typeface="Calibri" panose="020F0502020204030204" pitchFamily="34" charset="0"/>
                        </a:rPr>
                        <a:t>       1021</a:t>
                      </a:r>
                    </a:p>
                  </a:txBody>
                  <a:tcPr/>
                </a:tc>
                <a:tc>
                  <a:txBody>
                    <a:bodyPr/>
                    <a:lstStyle/>
                    <a:p>
                      <a:r>
                        <a:rPr lang="en-IN" sz="1700" dirty="0">
                          <a:latin typeface="Calibri" panose="020F0502020204030204" pitchFamily="34" charset="0"/>
                          <a:cs typeface="Calibri" panose="020F0502020204030204" pitchFamily="34" charset="0"/>
                        </a:rPr>
                        <a:t>          2</a:t>
                      </a:r>
                    </a:p>
                  </a:txBody>
                  <a:tcPr/>
                </a:tc>
                <a:tc>
                  <a:txBody>
                    <a:bodyPr/>
                    <a:lstStyle/>
                    <a:p>
                      <a:r>
                        <a:rPr lang="en-IN" sz="1700" dirty="0">
                          <a:latin typeface="Calibri" panose="020F0502020204030204" pitchFamily="34" charset="0"/>
                          <a:cs typeface="Calibri" panose="020F0502020204030204" pitchFamily="34" charset="0"/>
                        </a:rPr>
                        <a:t>         4568</a:t>
                      </a:r>
                    </a:p>
                  </a:txBody>
                  <a:tcPr/>
                </a:tc>
                <a:tc>
                  <a:txBody>
                    <a:bodyPr/>
                    <a:lstStyle/>
                    <a:p>
                      <a:r>
                        <a:rPr lang="en-IN" sz="1700" dirty="0">
                          <a:latin typeface="Calibri" panose="020F0502020204030204" pitchFamily="34" charset="0"/>
                          <a:cs typeface="Calibri" panose="020F0502020204030204" pitchFamily="34" charset="0"/>
                        </a:rPr>
                        <a:t>Art</a:t>
                      </a:r>
                    </a:p>
                  </a:txBody>
                  <a:tcPr/>
                </a:tc>
                <a:tc>
                  <a:txBody>
                    <a:bodyPr/>
                    <a:lstStyle/>
                    <a:p>
                      <a:r>
                        <a:rPr lang="en-IN" sz="1700" dirty="0">
                          <a:latin typeface="Calibri" panose="020F0502020204030204" pitchFamily="34" charset="0"/>
                          <a:cs typeface="Calibri" panose="020F0502020204030204" pitchFamily="34" charset="0"/>
                        </a:rPr>
                        <a:t>Art…….</a:t>
                      </a:r>
                    </a:p>
                  </a:txBody>
                  <a:tcPr/>
                </a:tc>
                <a:extLst>
                  <a:ext uri="{0D108BD9-81ED-4DB2-BD59-A6C34878D82A}">
                    <a16:rowId xmlns:a16="http://schemas.microsoft.com/office/drawing/2014/main" xmlns="" val="2567482069"/>
                  </a:ext>
                </a:extLst>
              </a:tr>
              <a:tr h="394304">
                <a:tc>
                  <a:txBody>
                    <a:bodyPr/>
                    <a:lstStyle/>
                    <a:p>
                      <a:r>
                        <a:rPr lang="en-IN" sz="1700" dirty="0">
                          <a:latin typeface="Calibri" panose="020F0502020204030204" pitchFamily="34" charset="0"/>
                          <a:cs typeface="Calibri" panose="020F0502020204030204" pitchFamily="34" charset="0"/>
                        </a:rPr>
                        <a:t>       1029</a:t>
                      </a:r>
                    </a:p>
                  </a:txBody>
                  <a:tcPr/>
                </a:tc>
                <a:tc>
                  <a:txBody>
                    <a:bodyPr/>
                    <a:lstStyle/>
                    <a:p>
                      <a:r>
                        <a:rPr lang="en-IN" sz="1700" dirty="0">
                          <a:latin typeface="Calibri" panose="020F0502020204030204" pitchFamily="34" charset="0"/>
                          <a:cs typeface="Calibri" panose="020F0502020204030204" pitchFamily="34" charset="0"/>
                        </a:rPr>
                        <a:t>          3</a:t>
                      </a:r>
                    </a:p>
                  </a:txBody>
                  <a:tcPr/>
                </a:tc>
                <a:tc>
                  <a:txBody>
                    <a:bodyPr/>
                    <a:lstStyle/>
                    <a:p>
                      <a:r>
                        <a:rPr lang="en-IN" sz="1700" dirty="0">
                          <a:latin typeface="Calibri" panose="020F0502020204030204" pitchFamily="34" charset="0"/>
                          <a:cs typeface="Calibri" panose="020F0502020204030204" pitchFamily="34" charset="0"/>
                        </a:rPr>
                        <a:t>         6989</a:t>
                      </a:r>
                    </a:p>
                  </a:txBody>
                  <a:tcPr/>
                </a:tc>
                <a:tc>
                  <a:txBody>
                    <a:bodyPr/>
                    <a:lstStyle/>
                    <a:p>
                      <a:r>
                        <a:rPr lang="en-IN" sz="1700" dirty="0">
                          <a:latin typeface="Calibri" panose="020F0502020204030204" pitchFamily="34" charset="0"/>
                          <a:cs typeface="Calibri" panose="020F0502020204030204" pitchFamily="34" charset="0"/>
                        </a:rPr>
                        <a:t>Paint</a:t>
                      </a:r>
                    </a:p>
                  </a:txBody>
                  <a:tcPr/>
                </a:tc>
                <a:tc>
                  <a:txBody>
                    <a:bodyPr/>
                    <a:lstStyle/>
                    <a:p>
                      <a:r>
                        <a:rPr lang="en-IN" sz="1700" dirty="0">
                          <a:latin typeface="Calibri" panose="020F0502020204030204" pitchFamily="34" charset="0"/>
                          <a:cs typeface="Calibri" panose="020F0502020204030204" pitchFamily="34" charset="0"/>
                        </a:rPr>
                        <a:t>Trees..…………</a:t>
                      </a:r>
                    </a:p>
                  </a:txBody>
                  <a:tcPr/>
                </a:tc>
                <a:extLst>
                  <a:ext uri="{0D108BD9-81ED-4DB2-BD59-A6C34878D82A}">
                    <a16:rowId xmlns:a16="http://schemas.microsoft.com/office/drawing/2014/main" xmlns="" val="4081579248"/>
                  </a:ext>
                </a:extLst>
              </a:tr>
            </a:tbl>
          </a:graphicData>
        </a:graphic>
      </p:graphicFrame>
    </p:spTree>
    <p:extLst>
      <p:ext uri="{BB962C8B-B14F-4D97-AF65-F5344CB8AC3E}">
        <p14:creationId xmlns:p14="http://schemas.microsoft.com/office/powerpoint/2010/main" xmlns="" val="2700045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EE2145-B967-46B4-ADA4-987919C80628}"/>
              </a:ext>
            </a:extLst>
          </p:cNvPr>
          <p:cNvSpPr txBox="1"/>
          <p:nvPr/>
        </p:nvSpPr>
        <p:spPr>
          <a:xfrm>
            <a:off x="1286648" y="1586984"/>
            <a:ext cx="4575088" cy="707886"/>
          </a:xfrm>
          <a:prstGeom prst="rect">
            <a:avLst/>
          </a:prstGeom>
          <a:noFill/>
        </p:spPr>
        <p:txBody>
          <a:bodyPr wrap="square">
            <a:spAutoFit/>
          </a:bodyPr>
          <a:lstStyle/>
          <a:p>
            <a:r>
              <a:rPr lang="en-US" sz="4000" b="1" dirty="0">
                <a:latin typeface="Calibri"/>
                <a:ea typeface="Calibri"/>
                <a:cs typeface="Calibri"/>
                <a:sym typeface="Calibri"/>
              </a:rPr>
              <a:t>Wishlist</a:t>
            </a:r>
          </a:p>
        </p:txBody>
      </p:sp>
      <p:graphicFrame>
        <p:nvGraphicFramePr>
          <p:cNvPr id="4" name="Table 4">
            <a:extLst>
              <a:ext uri="{FF2B5EF4-FFF2-40B4-BE49-F238E27FC236}">
                <a16:creationId xmlns:a16="http://schemas.microsoft.com/office/drawing/2014/main" xmlns="" id="{75DA0B61-C1F6-4C2F-90DA-1733145E4E7D}"/>
              </a:ext>
            </a:extLst>
          </p:cNvPr>
          <p:cNvGraphicFramePr>
            <a:graphicFrameLocks noGrp="1"/>
          </p:cNvGraphicFramePr>
          <p:nvPr>
            <p:extLst>
              <p:ext uri="{D42A27DB-BD31-4B8C-83A1-F6EECF244321}">
                <p14:modId xmlns:p14="http://schemas.microsoft.com/office/powerpoint/2010/main" xmlns="" val="2474146877"/>
              </p:ext>
            </p:extLst>
          </p:nvPr>
        </p:nvGraphicFramePr>
        <p:xfrm>
          <a:off x="1286648" y="2492894"/>
          <a:ext cx="5589608" cy="1512168"/>
        </p:xfrm>
        <a:graphic>
          <a:graphicData uri="http://schemas.openxmlformats.org/drawingml/2006/table">
            <a:tbl>
              <a:tblPr firstRow="1" bandRow="1">
                <a:tableStyleId>{5C22544A-7EE6-4342-B048-85BDC9FD1C3A}</a:tableStyleId>
              </a:tblPr>
              <a:tblGrid>
                <a:gridCol w="1597605">
                  <a:extLst>
                    <a:ext uri="{9D8B030D-6E8A-4147-A177-3AD203B41FA5}">
                      <a16:colId xmlns:a16="http://schemas.microsoft.com/office/drawing/2014/main" xmlns="" val="2006818371"/>
                    </a:ext>
                  </a:extLst>
                </a:gridCol>
                <a:gridCol w="1688476">
                  <a:extLst>
                    <a:ext uri="{9D8B030D-6E8A-4147-A177-3AD203B41FA5}">
                      <a16:colId xmlns:a16="http://schemas.microsoft.com/office/drawing/2014/main" xmlns="" val="523705014"/>
                    </a:ext>
                  </a:extLst>
                </a:gridCol>
                <a:gridCol w="2303527">
                  <a:extLst>
                    <a:ext uri="{9D8B030D-6E8A-4147-A177-3AD203B41FA5}">
                      <a16:colId xmlns:a16="http://schemas.microsoft.com/office/drawing/2014/main" xmlns="" val="1496293930"/>
                    </a:ext>
                  </a:extLst>
                </a:gridCol>
              </a:tblGrid>
              <a:tr h="378042">
                <a:tc>
                  <a:txBody>
                    <a:bodyPr/>
                    <a:lstStyle/>
                    <a:p>
                      <a:r>
                        <a:rPr lang="en-IN" sz="1700" dirty="0">
                          <a:latin typeface="Calibri" panose="020F0502020204030204" pitchFamily="34" charset="0"/>
                          <a:cs typeface="Calibri" panose="020F0502020204030204" pitchFamily="34" charset="0"/>
                        </a:rPr>
                        <a:t>         ID</a:t>
                      </a:r>
                    </a:p>
                  </a:txBody>
                  <a:tcPr/>
                </a:tc>
                <a:tc>
                  <a:txBody>
                    <a:bodyPr/>
                    <a:lstStyle/>
                    <a:p>
                      <a:r>
                        <a:rPr lang="en-IN" sz="1700" dirty="0">
                          <a:latin typeface="Calibri" panose="020F0502020204030204" pitchFamily="34" charset="0"/>
                          <a:cs typeface="Calibri" panose="020F0502020204030204" pitchFamily="34" charset="0"/>
                        </a:rPr>
                        <a:t>    Customer id</a:t>
                      </a:r>
                    </a:p>
                  </a:txBody>
                  <a:tcPr/>
                </a:tc>
                <a:tc>
                  <a:txBody>
                    <a:bodyPr/>
                    <a:lstStyle/>
                    <a:p>
                      <a:r>
                        <a:rPr lang="en-IN" sz="1700" dirty="0">
                          <a:latin typeface="Calibri" panose="020F0502020204030204" pitchFamily="34" charset="0"/>
                          <a:cs typeface="Calibri" panose="020F0502020204030204" pitchFamily="34" charset="0"/>
                        </a:rPr>
                        <a:t>       Product Id</a:t>
                      </a:r>
                    </a:p>
                  </a:txBody>
                  <a:tcPr/>
                </a:tc>
                <a:extLst>
                  <a:ext uri="{0D108BD9-81ED-4DB2-BD59-A6C34878D82A}">
                    <a16:rowId xmlns:a16="http://schemas.microsoft.com/office/drawing/2014/main" xmlns="" val="2076812935"/>
                  </a:ext>
                </a:extLst>
              </a:tr>
              <a:tr h="378042">
                <a:tc>
                  <a:txBody>
                    <a:bodyPr/>
                    <a:lstStyle/>
                    <a:p>
                      <a:r>
                        <a:rPr lang="en-IN" sz="1700" dirty="0">
                          <a:latin typeface="Calibri" panose="020F0502020204030204" pitchFamily="34" charset="0"/>
                          <a:cs typeface="Calibri" panose="020F0502020204030204" pitchFamily="34" charset="0"/>
                        </a:rPr>
                        <a:t>         5</a:t>
                      </a:r>
                    </a:p>
                  </a:txBody>
                  <a:tcPr/>
                </a:tc>
                <a:tc>
                  <a:txBody>
                    <a:bodyPr/>
                    <a:lstStyle/>
                    <a:p>
                      <a:r>
                        <a:rPr lang="en-IN" sz="1700" dirty="0">
                          <a:latin typeface="Calibri" panose="020F0502020204030204" pitchFamily="34" charset="0"/>
                          <a:cs typeface="Calibri" panose="020F0502020204030204" pitchFamily="34" charset="0"/>
                        </a:rPr>
                        <a:t>            1</a:t>
                      </a:r>
                    </a:p>
                  </a:txBody>
                  <a:tcPr/>
                </a:tc>
                <a:tc>
                  <a:txBody>
                    <a:bodyPr/>
                    <a:lstStyle/>
                    <a:p>
                      <a:r>
                        <a:rPr lang="en-IN" sz="1700" dirty="0">
                          <a:latin typeface="Calibri" panose="020F0502020204030204" pitchFamily="34" charset="0"/>
                          <a:cs typeface="Calibri" panose="020F0502020204030204" pitchFamily="34" charset="0"/>
                        </a:rPr>
                        <a:t>         1234</a:t>
                      </a:r>
                    </a:p>
                  </a:txBody>
                  <a:tcPr/>
                </a:tc>
                <a:extLst>
                  <a:ext uri="{0D108BD9-81ED-4DB2-BD59-A6C34878D82A}">
                    <a16:rowId xmlns:a16="http://schemas.microsoft.com/office/drawing/2014/main" xmlns="" val="1102959732"/>
                  </a:ext>
                </a:extLst>
              </a:tr>
              <a:tr h="378042">
                <a:tc>
                  <a:txBody>
                    <a:bodyPr/>
                    <a:lstStyle/>
                    <a:p>
                      <a:r>
                        <a:rPr lang="en-IN" sz="1700" dirty="0">
                          <a:latin typeface="Calibri" panose="020F0502020204030204" pitchFamily="34" charset="0"/>
                          <a:cs typeface="Calibri" panose="020F0502020204030204" pitchFamily="34" charset="0"/>
                        </a:rPr>
                        <a:t>         8</a:t>
                      </a:r>
                    </a:p>
                  </a:txBody>
                  <a:tcPr/>
                </a:tc>
                <a:tc>
                  <a:txBody>
                    <a:bodyPr/>
                    <a:lstStyle/>
                    <a:p>
                      <a:r>
                        <a:rPr lang="en-IN" sz="1700" dirty="0">
                          <a:latin typeface="Calibri" panose="020F0502020204030204" pitchFamily="34" charset="0"/>
                          <a:cs typeface="Calibri" panose="020F0502020204030204" pitchFamily="34" charset="0"/>
                        </a:rPr>
                        <a:t>            2</a:t>
                      </a:r>
                    </a:p>
                  </a:txBody>
                  <a:tcPr/>
                </a:tc>
                <a:tc>
                  <a:txBody>
                    <a:bodyPr/>
                    <a:lstStyle/>
                    <a:p>
                      <a:r>
                        <a:rPr lang="en-IN" sz="1700" dirty="0">
                          <a:latin typeface="Calibri" panose="020F0502020204030204" pitchFamily="34" charset="0"/>
                          <a:cs typeface="Calibri" panose="020F0502020204030204" pitchFamily="34" charset="0"/>
                        </a:rPr>
                        <a:t>         4568</a:t>
                      </a:r>
                    </a:p>
                  </a:txBody>
                  <a:tcPr/>
                </a:tc>
                <a:extLst>
                  <a:ext uri="{0D108BD9-81ED-4DB2-BD59-A6C34878D82A}">
                    <a16:rowId xmlns:a16="http://schemas.microsoft.com/office/drawing/2014/main" xmlns="" val="953690624"/>
                  </a:ext>
                </a:extLst>
              </a:tr>
              <a:tr h="378042">
                <a:tc>
                  <a:txBody>
                    <a:bodyPr/>
                    <a:lstStyle/>
                    <a:p>
                      <a:r>
                        <a:rPr lang="en-IN" sz="1700" dirty="0">
                          <a:latin typeface="Calibri" panose="020F0502020204030204" pitchFamily="34" charset="0"/>
                          <a:cs typeface="Calibri" panose="020F0502020204030204" pitchFamily="34" charset="0"/>
                        </a:rPr>
                        <a:t>         9</a:t>
                      </a:r>
                    </a:p>
                  </a:txBody>
                  <a:tcPr/>
                </a:tc>
                <a:tc>
                  <a:txBody>
                    <a:bodyPr/>
                    <a:lstStyle/>
                    <a:p>
                      <a:r>
                        <a:rPr lang="en-IN" sz="1700" dirty="0">
                          <a:latin typeface="Calibri" panose="020F0502020204030204" pitchFamily="34" charset="0"/>
                          <a:cs typeface="Calibri" panose="020F0502020204030204" pitchFamily="34" charset="0"/>
                        </a:rPr>
                        <a:t>            3</a:t>
                      </a:r>
                    </a:p>
                  </a:txBody>
                  <a:tcPr/>
                </a:tc>
                <a:tc>
                  <a:txBody>
                    <a:bodyPr/>
                    <a:lstStyle/>
                    <a:p>
                      <a:r>
                        <a:rPr lang="en-IN" sz="1700" dirty="0">
                          <a:latin typeface="Calibri" panose="020F0502020204030204" pitchFamily="34" charset="0"/>
                          <a:cs typeface="Calibri" panose="020F0502020204030204" pitchFamily="34" charset="0"/>
                        </a:rPr>
                        <a:t>         6989</a:t>
                      </a:r>
                    </a:p>
                  </a:txBody>
                  <a:tcPr/>
                </a:tc>
                <a:extLst>
                  <a:ext uri="{0D108BD9-81ED-4DB2-BD59-A6C34878D82A}">
                    <a16:rowId xmlns:a16="http://schemas.microsoft.com/office/drawing/2014/main" xmlns="" val="3687590107"/>
                  </a:ext>
                </a:extLst>
              </a:tr>
            </a:tbl>
          </a:graphicData>
        </a:graphic>
      </p:graphicFrame>
    </p:spTree>
    <p:extLst>
      <p:ext uri="{BB962C8B-B14F-4D97-AF65-F5344CB8AC3E}">
        <p14:creationId xmlns:p14="http://schemas.microsoft.com/office/powerpoint/2010/main" xmlns="" val="376852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EE2145-B967-46B4-ADA4-987919C80628}"/>
              </a:ext>
            </a:extLst>
          </p:cNvPr>
          <p:cNvSpPr txBox="1"/>
          <p:nvPr/>
        </p:nvSpPr>
        <p:spPr>
          <a:xfrm>
            <a:off x="323528" y="1586984"/>
            <a:ext cx="5538208" cy="707886"/>
          </a:xfrm>
          <a:prstGeom prst="rect">
            <a:avLst/>
          </a:prstGeom>
          <a:noFill/>
        </p:spPr>
        <p:txBody>
          <a:bodyPr wrap="square">
            <a:spAutoFit/>
          </a:bodyPr>
          <a:lstStyle/>
          <a:p>
            <a:r>
              <a:rPr lang="en-US" sz="4000" b="1" dirty="0">
                <a:latin typeface="Calibri"/>
                <a:ea typeface="Calibri"/>
                <a:cs typeface="Calibri"/>
                <a:sym typeface="Calibri"/>
              </a:rPr>
              <a:t>Order</a:t>
            </a:r>
          </a:p>
        </p:txBody>
      </p:sp>
      <p:graphicFrame>
        <p:nvGraphicFramePr>
          <p:cNvPr id="2" name="Table 4">
            <a:extLst>
              <a:ext uri="{FF2B5EF4-FFF2-40B4-BE49-F238E27FC236}">
                <a16:creationId xmlns:a16="http://schemas.microsoft.com/office/drawing/2014/main" xmlns="" id="{AA36A7BD-A174-473D-B879-F047654F6FA5}"/>
              </a:ext>
            </a:extLst>
          </p:cNvPr>
          <p:cNvGraphicFramePr>
            <a:graphicFrameLocks noGrp="1"/>
          </p:cNvGraphicFramePr>
          <p:nvPr>
            <p:extLst>
              <p:ext uri="{D42A27DB-BD31-4B8C-83A1-F6EECF244321}">
                <p14:modId xmlns:p14="http://schemas.microsoft.com/office/powerpoint/2010/main" xmlns="" val="47389044"/>
              </p:ext>
            </p:extLst>
          </p:nvPr>
        </p:nvGraphicFramePr>
        <p:xfrm>
          <a:off x="323528" y="2420888"/>
          <a:ext cx="8640960" cy="1512168"/>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xmlns="" val="1612624505"/>
                    </a:ext>
                  </a:extLst>
                </a:gridCol>
                <a:gridCol w="1264836">
                  <a:extLst>
                    <a:ext uri="{9D8B030D-6E8A-4147-A177-3AD203B41FA5}">
                      <a16:colId xmlns:a16="http://schemas.microsoft.com/office/drawing/2014/main" xmlns="" val="3366954787"/>
                    </a:ext>
                  </a:extLst>
                </a:gridCol>
                <a:gridCol w="895404">
                  <a:extLst>
                    <a:ext uri="{9D8B030D-6E8A-4147-A177-3AD203B41FA5}">
                      <a16:colId xmlns:a16="http://schemas.microsoft.com/office/drawing/2014/main" xmlns="" val="1822342192"/>
                    </a:ext>
                  </a:extLst>
                </a:gridCol>
                <a:gridCol w="864096">
                  <a:extLst>
                    <a:ext uri="{9D8B030D-6E8A-4147-A177-3AD203B41FA5}">
                      <a16:colId xmlns:a16="http://schemas.microsoft.com/office/drawing/2014/main" xmlns="" val="115668327"/>
                    </a:ext>
                  </a:extLst>
                </a:gridCol>
                <a:gridCol w="720080">
                  <a:extLst>
                    <a:ext uri="{9D8B030D-6E8A-4147-A177-3AD203B41FA5}">
                      <a16:colId xmlns:a16="http://schemas.microsoft.com/office/drawing/2014/main" xmlns="" val="2702653354"/>
                    </a:ext>
                  </a:extLst>
                </a:gridCol>
                <a:gridCol w="774872">
                  <a:extLst>
                    <a:ext uri="{9D8B030D-6E8A-4147-A177-3AD203B41FA5}">
                      <a16:colId xmlns:a16="http://schemas.microsoft.com/office/drawing/2014/main" xmlns="" val="716379275"/>
                    </a:ext>
                  </a:extLst>
                </a:gridCol>
                <a:gridCol w="1025328">
                  <a:extLst>
                    <a:ext uri="{9D8B030D-6E8A-4147-A177-3AD203B41FA5}">
                      <a16:colId xmlns:a16="http://schemas.microsoft.com/office/drawing/2014/main" xmlns="" val="3945166988"/>
                    </a:ext>
                  </a:extLst>
                </a:gridCol>
                <a:gridCol w="917319">
                  <a:extLst>
                    <a:ext uri="{9D8B030D-6E8A-4147-A177-3AD203B41FA5}">
                      <a16:colId xmlns:a16="http://schemas.microsoft.com/office/drawing/2014/main" xmlns="" val="2501128378"/>
                    </a:ext>
                  </a:extLst>
                </a:gridCol>
                <a:gridCol w="1314929">
                  <a:extLst>
                    <a:ext uri="{9D8B030D-6E8A-4147-A177-3AD203B41FA5}">
                      <a16:colId xmlns:a16="http://schemas.microsoft.com/office/drawing/2014/main" xmlns="" val="4051312613"/>
                    </a:ext>
                  </a:extLst>
                </a:gridCol>
              </a:tblGrid>
              <a:tr h="727878">
                <a:tc>
                  <a:txBody>
                    <a:bodyPr/>
                    <a:lstStyle/>
                    <a:p>
                      <a:r>
                        <a:rPr lang="en-IN" dirty="0" err="1"/>
                        <a:t>OrderId</a:t>
                      </a:r>
                      <a:endParaRPr lang="en-IN" dirty="0"/>
                    </a:p>
                  </a:txBody>
                  <a:tcPr/>
                </a:tc>
                <a:tc>
                  <a:txBody>
                    <a:bodyPr/>
                    <a:lstStyle/>
                    <a:p>
                      <a:r>
                        <a:rPr lang="en-IN" dirty="0" err="1"/>
                        <a:t>CustomerId</a:t>
                      </a:r>
                      <a:endParaRPr lang="en-IN" dirty="0"/>
                    </a:p>
                  </a:txBody>
                  <a:tcPr/>
                </a:tc>
                <a:tc>
                  <a:txBody>
                    <a:bodyPr/>
                    <a:lstStyle/>
                    <a:p>
                      <a:r>
                        <a:rPr lang="en-IN" dirty="0"/>
                        <a:t>Address</a:t>
                      </a:r>
                    </a:p>
                  </a:txBody>
                  <a:tcPr/>
                </a:tc>
                <a:tc>
                  <a:txBody>
                    <a:bodyPr/>
                    <a:lstStyle/>
                    <a:p>
                      <a:r>
                        <a:rPr lang="en-IN" dirty="0"/>
                        <a:t>Country</a:t>
                      </a:r>
                    </a:p>
                  </a:txBody>
                  <a:tcPr/>
                </a:tc>
                <a:tc>
                  <a:txBody>
                    <a:bodyPr/>
                    <a:lstStyle/>
                    <a:p>
                      <a:r>
                        <a:rPr lang="en-IN" dirty="0"/>
                        <a:t>State</a:t>
                      </a:r>
                    </a:p>
                  </a:txBody>
                  <a:tcPr/>
                </a:tc>
                <a:tc>
                  <a:txBody>
                    <a:bodyPr/>
                    <a:lstStyle/>
                    <a:p>
                      <a:r>
                        <a:rPr lang="en-IN" dirty="0"/>
                        <a:t>City</a:t>
                      </a:r>
                    </a:p>
                  </a:txBody>
                  <a:tcPr/>
                </a:tc>
                <a:tc>
                  <a:txBody>
                    <a:bodyPr/>
                    <a:lstStyle/>
                    <a:p>
                      <a:r>
                        <a:rPr lang="en-IN" dirty="0" err="1"/>
                        <a:t>Zipcode</a:t>
                      </a:r>
                      <a:endParaRPr lang="en-IN" dirty="0"/>
                    </a:p>
                  </a:txBody>
                  <a:tcPr/>
                </a:tc>
                <a:tc>
                  <a:txBody>
                    <a:bodyPr/>
                    <a:lstStyle/>
                    <a:p>
                      <a:r>
                        <a:rPr lang="en-IN" dirty="0"/>
                        <a:t>Total</a:t>
                      </a:r>
                    </a:p>
                  </a:txBody>
                  <a:tcPr/>
                </a:tc>
                <a:tc>
                  <a:txBody>
                    <a:bodyPr/>
                    <a:lstStyle/>
                    <a:p>
                      <a:r>
                        <a:rPr lang="en-IN" dirty="0" err="1"/>
                        <a:t>CartId</a:t>
                      </a:r>
                      <a:endParaRPr lang="en-IN" dirty="0"/>
                    </a:p>
                  </a:txBody>
                  <a:tcPr/>
                </a:tc>
                <a:extLst>
                  <a:ext uri="{0D108BD9-81ED-4DB2-BD59-A6C34878D82A}">
                    <a16:rowId xmlns:a16="http://schemas.microsoft.com/office/drawing/2014/main" xmlns="" val="4208536634"/>
                  </a:ext>
                </a:extLst>
              </a:tr>
              <a:tr h="392145">
                <a:tc>
                  <a:txBody>
                    <a:bodyPr/>
                    <a:lstStyle/>
                    <a:p>
                      <a:r>
                        <a:rPr lang="en-IN" dirty="0"/>
                        <a:t>1</a:t>
                      </a:r>
                    </a:p>
                  </a:txBody>
                  <a:tcPr/>
                </a:tc>
                <a:tc>
                  <a:txBody>
                    <a:bodyPr/>
                    <a:lstStyle/>
                    <a:p>
                      <a:r>
                        <a:rPr lang="en-IN" dirty="0"/>
                        <a:t>123</a:t>
                      </a:r>
                    </a:p>
                  </a:txBody>
                  <a:tcPr/>
                </a:tc>
                <a:tc>
                  <a:txBody>
                    <a:bodyPr/>
                    <a:lstStyle/>
                    <a:p>
                      <a:r>
                        <a:rPr lang="en-IN" dirty="0"/>
                        <a:t>Sai Nagar</a:t>
                      </a:r>
                    </a:p>
                  </a:txBody>
                  <a:tcPr/>
                </a:tc>
                <a:tc>
                  <a:txBody>
                    <a:bodyPr/>
                    <a:lstStyle/>
                    <a:p>
                      <a:r>
                        <a:rPr lang="en-IN" dirty="0"/>
                        <a:t>India</a:t>
                      </a:r>
                    </a:p>
                  </a:txBody>
                  <a:tcPr/>
                </a:tc>
                <a:tc>
                  <a:txBody>
                    <a:bodyPr/>
                    <a:lstStyle/>
                    <a:p>
                      <a:r>
                        <a:rPr lang="en-IN" dirty="0"/>
                        <a:t>AP</a:t>
                      </a:r>
                    </a:p>
                  </a:txBody>
                  <a:tcPr/>
                </a:tc>
                <a:tc>
                  <a:txBody>
                    <a:bodyPr/>
                    <a:lstStyle/>
                    <a:p>
                      <a:r>
                        <a:rPr lang="en-IN" dirty="0"/>
                        <a:t>Vizag</a:t>
                      </a:r>
                    </a:p>
                  </a:txBody>
                  <a:tcPr/>
                </a:tc>
                <a:tc>
                  <a:txBody>
                    <a:bodyPr/>
                    <a:lstStyle/>
                    <a:p>
                      <a:r>
                        <a:rPr lang="en-IN" dirty="0"/>
                        <a:t>534212</a:t>
                      </a:r>
                    </a:p>
                  </a:txBody>
                  <a:tcPr/>
                </a:tc>
                <a:tc>
                  <a:txBody>
                    <a:bodyPr/>
                    <a:lstStyle/>
                    <a:p>
                      <a:r>
                        <a:rPr lang="en-IN" dirty="0"/>
                        <a:t>1234</a:t>
                      </a:r>
                    </a:p>
                  </a:txBody>
                  <a:tcPr/>
                </a:tc>
                <a:tc>
                  <a:txBody>
                    <a:bodyPr/>
                    <a:lstStyle/>
                    <a:p>
                      <a:r>
                        <a:rPr lang="en-IN" dirty="0"/>
                        <a:t>6</a:t>
                      </a:r>
                    </a:p>
                  </a:txBody>
                  <a:tcPr/>
                </a:tc>
                <a:extLst>
                  <a:ext uri="{0D108BD9-81ED-4DB2-BD59-A6C34878D82A}">
                    <a16:rowId xmlns:a16="http://schemas.microsoft.com/office/drawing/2014/main" xmlns="" val="132686910"/>
                  </a:ext>
                </a:extLst>
              </a:tr>
              <a:tr h="392145">
                <a:tc>
                  <a:txBody>
                    <a:bodyPr/>
                    <a:lstStyle/>
                    <a:p>
                      <a:r>
                        <a:rPr lang="en-IN" dirty="0"/>
                        <a:t>2</a:t>
                      </a:r>
                    </a:p>
                  </a:txBody>
                  <a:tcPr/>
                </a:tc>
                <a:tc>
                  <a:txBody>
                    <a:bodyPr/>
                    <a:lstStyle/>
                    <a:p>
                      <a:r>
                        <a:rPr lang="en-IN" dirty="0"/>
                        <a:t>456</a:t>
                      </a:r>
                    </a:p>
                  </a:txBody>
                  <a:tcPr/>
                </a:tc>
                <a:tc>
                  <a:txBody>
                    <a:bodyPr/>
                    <a:lstStyle/>
                    <a:p>
                      <a:r>
                        <a:rPr lang="en-IN" dirty="0" err="1"/>
                        <a:t>Gtown</a:t>
                      </a:r>
                      <a:endParaRPr lang="en-IN" dirty="0"/>
                    </a:p>
                  </a:txBody>
                  <a:tcPr/>
                </a:tc>
                <a:tc>
                  <a:txBody>
                    <a:bodyPr/>
                    <a:lstStyle/>
                    <a:p>
                      <a:r>
                        <a:rPr lang="en-IN" dirty="0"/>
                        <a:t>India</a:t>
                      </a:r>
                    </a:p>
                  </a:txBody>
                  <a:tcPr/>
                </a:tc>
                <a:tc>
                  <a:txBody>
                    <a:bodyPr/>
                    <a:lstStyle/>
                    <a:p>
                      <a:r>
                        <a:rPr lang="en-IN" dirty="0"/>
                        <a:t>MP</a:t>
                      </a:r>
                    </a:p>
                  </a:txBody>
                  <a:tcPr/>
                </a:tc>
                <a:tc>
                  <a:txBody>
                    <a:bodyPr/>
                    <a:lstStyle/>
                    <a:p>
                      <a:r>
                        <a:rPr lang="en-IN" dirty="0"/>
                        <a:t>Bihar</a:t>
                      </a:r>
                    </a:p>
                  </a:txBody>
                  <a:tcPr/>
                </a:tc>
                <a:tc>
                  <a:txBody>
                    <a:bodyPr/>
                    <a:lstStyle/>
                    <a:p>
                      <a:r>
                        <a:rPr lang="en-IN" dirty="0"/>
                        <a:t>534234</a:t>
                      </a:r>
                    </a:p>
                  </a:txBody>
                  <a:tcPr/>
                </a:tc>
                <a:tc>
                  <a:txBody>
                    <a:bodyPr/>
                    <a:lstStyle/>
                    <a:p>
                      <a:r>
                        <a:rPr lang="en-IN" dirty="0"/>
                        <a:t>7890</a:t>
                      </a:r>
                    </a:p>
                  </a:txBody>
                  <a:tcPr/>
                </a:tc>
                <a:tc>
                  <a:txBody>
                    <a:bodyPr/>
                    <a:lstStyle/>
                    <a:p>
                      <a:r>
                        <a:rPr lang="en-IN" dirty="0"/>
                        <a:t>8</a:t>
                      </a:r>
                    </a:p>
                  </a:txBody>
                  <a:tcPr/>
                </a:tc>
                <a:extLst>
                  <a:ext uri="{0D108BD9-81ED-4DB2-BD59-A6C34878D82A}">
                    <a16:rowId xmlns:a16="http://schemas.microsoft.com/office/drawing/2014/main" xmlns="" val="2643111739"/>
                  </a:ext>
                </a:extLst>
              </a:tr>
            </a:tbl>
          </a:graphicData>
        </a:graphic>
      </p:graphicFrame>
    </p:spTree>
    <p:extLst>
      <p:ext uri="{BB962C8B-B14F-4D97-AF65-F5344CB8AC3E}">
        <p14:creationId xmlns:p14="http://schemas.microsoft.com/office/powerpoint/2010/main" xmlns="" val="122240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6EE2145-B967-46B4-ADA4-987919C80628}"/>
              </a:ext>
            </a:extLst>
          </p:cNvPr>
          <p:cNvSpPr txBox="1"/>
          <p:nvPr/>
        </p:nvSpPr>
        <p:spPr>
          <a:xfrm>
            <a:off x="395537" y="1586984"/>
            <a:ext cx="5466199" cy="707886"/>
          </a:xfrm>
          <a:prstGeom prst="rect">
            <a:avLst/>
          </a:prstGeom>
          <a:noFill/>
        </p:spPr>
        <p:txBody>
          <a:bodyPr wrap="square">
            <a:spAutoFit/>
          </a:bodyPr>
          <a:lstStyle/>
          <a:p>
            <a:r>
              <a:rPr lang="en-US" sz="4000" b="1" dirty="0">
                <a:latin typeface="Calibri"/>
                <a:ea typeface="Verdana" panose="020B0604030504040204" pitchFamily="34" charset="0"/>
                <a:cs typeface="Calibri"/>
                <a:sym typeface="Calibri"/>
              </a:rPr>
              <a:t>Cart</a:t>
            </a:r>
          </a:p>
        </p:txBody>
      </p:sp>
      <p:graphicFrame>
        <p:nvGraphicFramePr>
          <p:cNvPr id="4" name="Table 4">
            <a:extLst>
              <a:ext uri="{FF2B5EF4-FFF2-40B4-BE49-F238E27FC236}">
                <a16:creationId xmlns:a16="http://schemas.microsoft.com/office/drawing/2014/main" xmlns="" id="{75DA0B61-C1F6-4C2F-90DA-1733145E4E7D}"/>
              </a:ext>
            </a:extLst>
          </p:cNvPr>
          <p:cNvGraphicFramePr>
            <a:graphicFrameLocks noGrp="1"/>
          </p:cNvGraphicFramePr>
          <p:nvPr>
            <p:extLst>
              <p:ext uri="{D42A27DB-BD31-4B8C-83A1-F6EECF244321}">
                <p14:modId xmlns:p14="http://schemas.microsoft.com/office/powerpoint/2010/main" xmlns="" val="1340040880"/>
              </p:ext>
            </p:extLst>
          </p:nvPr>
        </p:nvGraphicFramePr>
        <p:xfrm>
          <a:off x="395537" y="2280507"/>
          <a:ext cx="7992886" cy="1615440"/>
        </p:xfrm>
        <a:graphic>
          <a:graphicData uri="http://schemas.openxmlformats.org/drawingml/2006/table">
            <a:tbl>
              <a:tblPr firstRow="1" bandRow="1">
                <a:tableStyleId>{5C22544A-7EE6-4342-B048-85BDC9FD1C3A}</a:tableStyleId>
              </a:tblPr>
              <a:tblGrid>
                <a:gridCol w="1252320">
                  <a:extLst>
                    <a:ext uri="{9D8B030D-6E8A-4147-A177-3AD203B41FA5}">
                      <a16:colId xmlns:a16="http://schemas.microsoft.com/office/drawing/2014/main" xmlns="" val="2006818371"/>
                    </a:ext>
                  </a:extLst>
                </a:gridCol>
                <a:gridCol w="1323550">
                  <a:extLst>
                    <a:ext uri="{9D8B030D-6E8A-4147-A177-3AD203B41FA5}">
                      <a16:colId xmlns:a16="http://schemas.microsoft.com/office/drawing/2014/main" xmlns="" val="523705014"/>
                    </a:ext>
                  </a:extLst>
                </a:gridCol>
                <a:gridCol w="1805672">
                  <a:extLst>
                    <a:ext uri="{9D8B030D-6E8A-4147-A177-3AD203B41FA5}">
                      <a16:colId xmlns:a16="http://schemas.microsoft.com/office/drawing/2014/main" xmlns="" val="1496293930"/>
                    </a:ext>
                  </a:extLst>
                </a:gridCol>
                <a:gridCol w="1805672">
                  <a:extLst>
                    <a:ext uri="{9D8B030D-6E8A-4147-A177-3AD203B41FA5}">
                      <a16:colId xmlns:a16="http://schemas.microsoft.com/office/drawing/2014/main" xmlns="" val="3463191291"/>
                    </a:ext>
                  </a:extLst>
                </a:gridCol>
                <a:gridCol w="1805672">
                  <a:extLst>
                    <a:ext uri="{9D8B030D-6E8A-4147-A177-3AD203B41FA5}">
                      <a16:colId xmlns:a16="http://schemas.microsoft.com/office/drawing/2014/main" xmlns="" val="1370460263"/>
                    </a:ext>
                  </a:extLst>
                </a:gridCol>
              </a:tblGrid>
              <a:tr h="370840">
                <a:tc>
                  <a:txBody>
                    <a:bodyPr/>
                    <a:lstStyle/>
                    <a:p>
                      <a:r>
                        <a:rPr lang="en-IN" dirty="0"/>
                        <a:t>         </a:t>
                      </a:r>
                      <a:r>
                        <a:rPr lang="en-IN" dirty="0" err="1"/>
                        <a:t>CartId</a:t>
                      </a:r>
                      <a:endParaRPr lang="en-IN" dirty="0"/>
                    </a:p>
                  </a:txBody>
                  <a:tcPr/>
                </a:tc>
                <a:tc>
                  <a:txBody>
                    <a:bodyPr/>
                    <a:lstStyle/>
                    <a:p>
                      <a:r>
                        <a:rPr lang="en-IN" dirty="0"/>
                        <a:t>    Customer id</a:t>
                      </a:r>
                    </a:p>
                  </a:txBody>
                  <a:tcPr/>
                </a:tc>
                <a:tc>
                  <a:txBody>
                    <a:bodyPr/>
                    <a:lstStyle/>
                    <a:p>
                      <a:r>
                        <a:rPr lang="en-IN" dirty="0"/>
                        <a:t>       Product Id</a:t>
                      </a:r>
                    </a:p>
                  </a:txBody>
                  <a:tcPr/>
                </a:tc>
                <a:tc>
                  <a:txBody>
                    <a:bodyPr/>
                    <a:lstStyle/>
                    <a:p>
                      <a:r>
                        <a:rPr lang="en-IN" dirty="0"/>
                        <a:t>Quantity</a:t>
                      </a:r>
                    </a:p>
                  </a:txBody>
                  <a:tcPr/>
                </a:tc>
                <a:tc>
                  <a:txBody>
                    <a:bodyPr/>
                    <a:lstStyle/>
                    <a:p>
                      <a:r>
                        <a:rPr lang="en-IN" dirty="0"/>
                        <a:t>Total</a:t>
                      </a:r>
                    </a:p>
                  </a:txBody>
                  <a:tcPr/>
                </a:tc>
                <a:extLst>
                  <a:ext uri="{0D108BD9-81ED-4DB2-BD59-A6C34878D82A}">
                    <a16:rowId xmlns:a16="http://schemas.microsoft.com/office/drawing/2014/main" xmlns="" val="2076812935"/>
                  </a:ext>
                </a:extLst>
              </a:tr>
              <a:tr h="370840">
                <a:tc>
                  <a:txBody>
                    <a:bodyPr/>
                    <a:lstStyle/>
                    <a:p>
                      <a:r>
                        <a:rPr lang="en-IN" dirty="0"/>
                        <a:t>         5</a:t>
                      </a:r>
                    </a:p>
                  </a:txBody>
                  <a:tcPr/>
                </a:tc>
                <a:tc>
                  <a:txBody>
                    <a:bodyPr/>
                    <a:lstStyle/>
                    <a:p>
                      <a:r>
                        <a:rPr lang="en-IN" dirty="0"/>
                        <a:t>            1</a:t>
                      </a:r>
                    </a:p>
                  </a:txBody>
                  <a:tcPr/>
                </a:tc>
                <a:tc>
                  <a:txBody>
                    <a:bodyPr/>
                    <a:lstStyle/>
                    <a:p>
                      <a:r>
                        <a:rPr lang="en-IN" dirty="0"/>
                        <a:t>         1234</a:t>
                      </a:r>
                    </a:p>
                  </a:txBody>
                  <a:tcPr/>
                </a:tc>
                <a:tc>
                  <a:txBody>
                    <a:bodyPr/>
                    <a:lstStyle/>
                    <a:p>
                      <a:r>
                        <a:rPr lang="en-IN" dirty="0"/>
                        <a:t>5</a:t>
                      </a:r>
                    </a:p>
                  </a:txBody>
                  <a:tcPr/>
                </a:tc>
                <a:tc>
                  <a:txBody>
                    <a:bodyPr/>
                    <a:lstStyle/>
                    <a:p>
                      <a:r>
                        <a:rPr lang="en-IN" dirty="0"/>
                        <a:t>5000</a:t>
                      </a:r>
                    </a:p>
                  </a:txBody>
                  <a:tcPr/>
                </a:tc>
                <a:extLst>
                  <a:ext uri="{0D108BD9-81ED-4DB2-BD59-A6C34878D82A}">
                    <a16:rowId xmlns:a16="http://schemas.microsoft.com/office/drawing/2014/main" xmlns="" val="1102959732"/>
                  </a:ext>
                </a:extLst>
              </a:tr>
              <a:tr h="370840">
                <a:tc>
                  <a:txBody>
                    <a:bodyPr/>
                    <a:lstStyle/>
                    <a:p>
                      <a:r>
                        <a:rPr lang="en-IN" dirty="0"/>
                        <a:t>         8</a:t>
                      </a:r>
                    </a:p>
                  </a:txBody>
                  <a:tcPr/>
                </a:tc>
                <a:tc>
                  <a:txBody>
                    <a:bodyPr/>
                    <a:lstStyle/>
                    <a:p>
                      <a:r>
                        <a:rPr lang="en-IN" dirty="0"/>
                        <a:t>            2</a:t>
                      </a:r>
                    </a:p>
                  </a:txBody>
                  <a:tcPr/>
                </a:tc>
                <a:tc>
                  <a:txBody>
                    <a:bodyPr/>
                    <a:lstStyle/>
                    <a:p>
                      <a:r>
                        <a:rPr lang="en-IN" dirty="0"/>
                        <a:t>         4568</a:t>
                      </a:r>
                    </a:p>
                  </a:txBody>
                  <a:tcPr/>
                </a:tc>
                <a:tc>
                  <a:txBody>
                    <a:bodyPr/>
                    <a:lstStyle/>
                    <a:p>
                      <a:r>
                        <a:rPr lang="en-IN" dirty="0"/>
                        <a:t>7</a:t>
                      </a:r>
                    </a:p>
                  </a:txBody>
                  <a:tcPr/>
                </a:tc>
                <a:tc>
                  <a:txBody>
                    <a:bodyPr/>
                    <a:lstStyle/>
                    <a:p>
                      <a:r>
                        <a:rPr lang="en-IN" dirty="0"/>
                        <a:t>1000</a:t>
                      </a:r>
                    </a:p>
                  </a:txBody>
                  <a:tcPr/>
                </a:tc>
                <a:extLst>
                  <a:ext uri="{0D108BD9-81ED-4DB2-BD59-A6C34878D82A}">
                    <a16:rowId xmlns:a16="http://schemas.microsoft.com/office/drawing/2014/main" xmlns="" val="953690624"/>
                  </a:ext>
                </a:extLst>
              </a:tr>
              <a:tr h="370840">
                <a:tc>
                  <a:txBody>
                    <a:bodyPr/>
                    <a:lstStyle/>
                    <a:p>
                      <a:r>
                        <a:rPr lang="en-IN" dirty="0"/>
                        <a:t>         9</a:t>
                      </a:r>
                    </a:p>
                  </a:txBody>
                  <a:tcPr/>
                </a:tc>
                <a:tc>
                  <a:txBody>
                    <a:bodyPr/>
                    <a:lstStyle/>
                    <a:p>
                      <a:r>
                        <a:rPr lang="en-IN" dirty="0"/>
                        <a:t>            3</a:t>
                      </a:r>
                    </a:p>
                  </a:txBody>
                  <a:tcPr/>
                </a:tc>
                <a:tc>
                  <a:txBody>
                    <a:bodyPr/>
                    <a:lstStyle/>
                    <a:p>
                      <a:r>
                        <a:rPr lang="en-IN" dirty="0"/>
                        <a:t>         6989</a:t>
                      </a:r>
                    </a:p>
                  </a:txBody>
                  <a:tcPr/>
                </a:tc>
                <a:tc>
                  <a:txBody>
                    <a:bodyPr/>
                    <a:lstStyle/>
                    <a:p>
                      <a:r>
                        <a:rPr lang="en-IN" dirty="0"/>
                        <a:t>10</a:t>
                      </a:r>
                    </a:p>
                  </a:txBody>
                  <a:tcPr/>
                </a:tc>
                <a:tc>
                  <a:txBody>
                    <a:bodyPr/>
                    <a:lstStyle/>
                    <a:p>
                      <a:r>
                        <a:rPr lang="en-IN" dirty="0"/>
                        <a:t>10000</a:t>
                      </a:r>
                    </a:p>
                  </a:txBody>
                  <a:tcPr/>
                </a:tc>
                <a:extLst>
                  <a:ext uri="{0D108BD9-81ED-4DB2-BD59-A6C34878D82A}">
                    <a16:rowId xmlns:a16="http://schemas.microsoft.com/office/drawing/2014/main" xmlns="" val="3687590107"/>
                  </a:ext>
                </a:extLst>
              </a:tr>
            </a:tbl>
          </a:graphicData>
        </a:graphic>
      </p:graphicFrame>
    </p:spTree>
    <p:extLst>
      <p:ext uri="{BB962C8B-B14F-4D97-AF65-F5344CB8AC3E}">
        <p14:creationId xmlns:p14="http://schemas.microsoft.com/office/powerpoint/2010/main" xmlns="" val="1390734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27784" y="704850"/>
            <a:ext cx="5601816" cy="723900"/>
          </a:xfrm>
        </p:spPr>
        <p:txBody>
          <a:bodyPr>
            <a:norm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Modules</a:t>
            </a:r>
            <a:endParaRPr lang="en-US" sz="4000" dirty="0">
              <a:latin typeface="Verdana" panose="020B0604030504040204" pitchFamily="34" charset="0"/>
              <a:ea typeface="Verdana" panose="020B0604030504040204" pitchFamily="34" charset="0"/>
            </a:endParaRPr>
          </a:p>
        </p:txBody>
      </p:sp>
      <p:sp>
        <p:nvSpPr>
          <p:cNvPr id="3" name="Content Placeholder 2"/>
          <p:cNvSpPr>
            <a:spLocks noGrp="1"/>
          </p:cNvSpPr>
          <p:nvPr>
            <p:ph idx="4294967295"/>
          </p:nvPr>
        </p:nvSpPr>
        <p:spPr>
          <a:xfrm>
            <a:off x="0" y="1935163"/>
            <a:ext cx="8329613" cy="5526087"/>
          </a:xfrm>
        </p:spPr>
        <p:txBody>
          <a:bodyPr>
            <a:noAutofit/>
          </a:bodyPr>
          <a:lstStyle/>
          <a:p>
            <a:pPr marL="342900" indent="-342900">
              <a:buFont typeface="+mj-lt"/>
              <a:buAutoNum type="arabicPeriod"/>
            </a:pPr>
            <a:r>
              <a:rPr lang="en-IN" dirty="0">
                <a:latin typeface="Verdana" panose="020B0604030504040204" pitchFamily="34" charset="0"/>
                <a:ea typeface="Verdana" panose="020B0604030504040204" pitchFamily="34" charset="0"/>
                <a:cs typeface="Calibri" panose="020F0502020204030204" pitchFamily="34" charset="0"/>
              </a:rPr>
              <a:t>Register &amp; Login</a:t>
            </a:r>
            <a:endParaRPr lang="en-IN" dirty="0">
              <a:solidFill>
                <a:srgbClr val="92D050"/>
              </a:solidFill>
              <a:latin typeface="Verdana" panose="020B0604030504040204" pitchFamily="34" charset="0"/>
              <a:ea typeface="Verdana" panose="020B0604030504040204" pitchFamily="34" charset="0"/>
              <a:cs typeface="Calibri" panose="020F0502020204030204" pitchFamily="34" charset="0"/>
            </a:endParaRPr>
          </a:p>
          <a:p>
            <a:pPr marL="342900" indent="-342900">
              <a:buFont typeface="+mj-lt"/>
              <a:buAutoNum type="arabicPeriod"/>
            </a:pPr>
            <a:r>
              <a:rPr lang="en-IN" dirty="0">
                <a:latin typeface="Verdana" panose="020B0604030504040204" pitchFamily="34" charset="0"/>
                <a:ea typeface="Verdana" panose="020B0604030504040204" pitchFamily="34" charset="0"/>
                <a:cs typeface="Calibri" panose="020F0502020204030204" pitchFamily="34" charset="0"/>
              </a:rPr>
              <a:t>Add To Wishlist</a:t>
            </a:r>
          </a:p>
          <a:p>
            <a:pPr marL="342900" indent="-342900">
              <a:buFont typeface="+mj-lt"/>
              <a:buAutoNum type="arabicPeriod"/>
            </a:pPr>
            <a:r>
              <a:rPr lang="en-IN" dirty="0">
                <a:latin typeface="Verdana" panose="020B0604030504040204" pitchFamily="34" charset="0"/>
                <a:ea typeface="Verdana" panose="020B0604030504040204" pitchFamily="34" charset="0"/>
                <a:cs typeface="Calibri" panose="020F0502020204030204" pitchFamily="34" charset="0"/>
              </a:rPr>
              <a:t>Requesting For Product</a:t>
            </a:r>
          </a:p>
          <a:p>
            <a:pPr marL="342900" indent="-342900">
              <a:buFont typeface="+mj-lt"/>
              <a:buAutoNum type="arabicPeriod"/>
            </a:pPr>
            <a:r>
              <a:rPr lang="en-IN" dirty="0">
                <a:latin typeface="Verdana" panose="020B0604030504040204" pitchFamily="34" charset="0"/>
                <a:ea typeface="Verdana" panose="020B0604030504040204" pitchFamily="34" charset="0"/>
                <a:cs typeface="Calibri" panose="020F0502020204030204" pitchFamily="34" charset="0"/>
              </a:rPr>
              <a:t>Add To Cart</a:t>
            </a:r>
          </a:p>
          <a:p>
            <a:pPr marL="342900" indent="-342900">
              <a:buFont typeface="+mj-lt"/>
              <a:buAutoNum type="arabicPeriod"/>
            </a:pPr>
            <a:r>
              <a:rPr lang="en-IN" dirty="0">
                <a:latin typeface="Verdana" panose="020B0604030504040204" pitchFamily="34" charset="0"/>
                <a:ea typeface="Verdana" panose="020B0604030504040204" pitchFamily="34" charset="0"/>
                <a:cs typeface="Calibri" panose="020F0502020204030204" pitchFamily="34" charset="0"/>
              </a:rPr>
              <a:t>Cancel Order</a:t>
            </a:r>
          </a:p>
          <a:p>
            <a:pPr marL="342900" indent="-342900">
              <a:buFont typeface="+mj-lt"/>
              <a:buAutoNum type="arabicPeriod"/>
            </a:pPr>
            <a:r>
              <a:rPr lang="en-IN" dirty="0">
                <a:latin typeface="Verdana" panose="020B0604030504040204" pitchFamily="34" charset="0"/>
                <a:ea typeface="Verdana" panose="020B0604030504040204" pitchFamily="34" charset="0"/>
                <a:cs typeface="Calibri" panose="020F0502020204030204" pitchFamily="34" charset="0"/>
              </a:rPr>
              <a:t>Add Product(Admin)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4387" y="804863"/>
            <a:ext cx="8329613" cy="1049337"/>
          </a:xfrm>
        </p:spPr>
        <p:txBody>
          <a:bodyPr>
            <a:norm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Register &amp; Login</a:t>
            </a:r>
            <a:endParaRPr lang="en-US" sz="4000" dirty="0">
              <a:latin typeface="Verdana" panose="020B0604030504040204" pitchFamily="34" charset="0"/>
              <a:ea typeface="Verdana" panose="020B0604030504040204" pitchFamily="34" charset="0"/>
            </a:endParaRPr>
          </a:p>
        </p:txBody>
      </p:sp>
      <p:sp>
        <p:nvSpPr>
          <p:cNvPr id="3" name="Content Placeholder 2"/>
          <p:cNvSpPr>
            <a:spLocks noGrp="1"/>
          </p:cNvSpPr>
          <p:nvPr>
            <p:ph idx="4294967295"/>
          </p:nvPr>
        </p:nvSpPr>
        <p:spPr>
          <a:xfrm>
            <a:off x="179512" y="2060848"/>
            <a:ext cx="8150101" cy="2808312"/>
          </a:xfrm>
        </p:spPr>
        <p:txBody>
          <a:bodyPr anchor="ctr">
            <a:normAutofit/>
          </a:bodyPr>
          <a:lstStyle/>
          <a:p>
            <a:pPr>
              <a:buClr>
                <a:schemeClr val="tx1">
                  <a:lumMod val="95000"/>
                  <a:lumOff val="5000"/>
                </a:schemeClr>
              </a:buClr>
              <a:buSzPct val="100000"/>
              <a:buFont typeface="Arial" pitchFamily="34" charset="0"/>
              <a:buChar char="•"/>
            </a:pPr>
            <a:r>
              <a:rPr lang="en-US" sz="1700" b="0" i="0" dirty="0">
                <a:solidFill>
                  <a:srgbClr val="202124"/>
                </a:solidFill>
                <a:effectLst/>
                <a:latin typeface="Verdana" panose="020B0604030504040204" pitchFamily="34" charset="0"/>
                <a:ea typeface="Verdana" panose="020B0604030504040204" pitchFamily="34" charset="0"/>
              </a:rPr>
              <a:t>Initially the customer register and then logins. If the customer did not have an account, he/she will register in order to create an account to use the website. The customer is asked to enter the details like </a:t>
            </a:r>
            <a:r>
              <a:rPr lang="en-US" sz="1700" dirty="0" err="1">
                <a:solidFill>
                  <a:srgbClr val="202124"/>
                </a:solidFill>
                <a:latin typeface="Verdana" panose="020B0604030504040204" pitchFamily="34" charset="0"/>
                <a:ea typeface="Verdana" panose="020B0604030504040204" pitchFamily="34" charset="0"/>
              </a:rPr>
              <a:t>F</a:t>
            </a:r>
            <a:r>
              <a:rPr lang="en-US" sz="1700" b="0" i="0" dirty="0" err="1">
                <a:solidFill>
                  <a:srgbClr val="202124"/>
                </a:solidFill>
                <a:effectLst/>
                <a:latin typeface="Verdana" panose="020B0604030504040204" pitchFamily="34" charset="0"/>
                <a:ea typeface="Verdana" panose="020B0604030504040204" pitchFamily="34" charset="0"/>
              </a:rPr>
              <a:t>irstname</a:t>
            </a:r>
            <a:r>
              <a:rPr lang="en-US" sz="1700" b="0" i="0" dirty="0">
                <a:solidFill>
                  <a:srgbClr val="202124"/>
                </a:solidFill>
                <a:effectLst/>
                <a:latin typeface="Verdana" panose="020B0604030504040204" pitchFamily="34" charset="0"/>
                <a:ea typeface="Verdana" panose="020B0604030504040204" pitchFamily="34" charset="0"/>
              </a:rPr>
              <a:t> , </a:t>
            </a:r>
            <a:r>
              <a:rPr lang="en-US" sz="1700" dirty="0" err="1">
                <a:solidFill>
                  <a:srgbClr val="202124"/>
                </a:solidFill>
                <a:latin typeface="Verdana" panose="020B0604030504040204" pitchFamily="34" charset="0"/>
                <a:ea typeface="Verdana" panose="020B0604030504040204" pitchFamily="34" charset="0"/>
              </a:rPr>
              <a:t>L</a:t>
            </a:r>
            <a:r>
              <a:rPr lang="en-US" sz="1700" b="0" i="0" dirty="0" err="1">
                <a:solidFill>
                  <a:srgbClr val="202124"/>
                </a:solidFill>
                <a:effectLst/>
                <a:latin typeface="Verdana" panose="020B0604030504040204" pitchFamily="34" charset="0"/>
                <a:ea typeface="Verdana" panose="020B0604030504040204" pitchFamily="34" charset="0"/>
              </a:rPr>
              <a:t>astname</a:t>
            </a:r>
            <a:r>
              <a:rPr lang="en-US" sz="1700" b="0" i="0" dirty="0">
                <a:solidFill>
                  <a:srgbClr val="202124"/>
                </a:solidFill>
                <a:effectLst/>
                <a:latin typeface="Verdana" panose="020B0604030504040204" pitchFamily="34" charset="0"/>
                <a:ea typeface="Verdana" panose="020B0604030504040204" pitchFamily="34" charset="0"/>
              </a:rPr>
              <a:t> , phone number, email id, to create an account. All these details will be stored in the database.</a:t>
            </a:r>
            <a:endParaRPr lang="en-US" sz="1700" dirty="0">
              <a:latin typeface="Verdana" panose="020B0604030504040204" pitchFamily="34" charset="0"/>
              <a:ea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704850"/>
            <a:ext cx="8229600" cy="938213"/>
          </a:xfrm>
        </p:spPr>
        <p:txBody>
          <a:bodyPr>
            <a:norm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   Problem Statement</a:t>
            </a:r>
            <a:endParaRPr lang="en-US" sz="4000" dirty="0">
              <a:latin typeface="Verdana" panose="020B0604030504040204" pitchFamily="34" charset="0"/>
              <a:ea typeface="Verdana" panose="020B0604030504040204" pitchFamily="34" charset="0"/>
            </a:endParaRPr>
          </a:p>
        </p:txBody>
      </p:sp>
      <p:sp>
        <p:nvSpPr>
          <p:cNvPr id="3" name="Content Placeholder 2"/>
          <p:cNvSpPr>
            <a:spLocks noGrp="1"/>
          </p:cNvSpPr>
          <p:nvPr>
            <p:ph idx="4294967295"/>
          </p:nvPr>
        </p:nvSpPr>
        <p:spPr>
          <a:xfrm>
            <a:off x="457200" y="1935163"/>
            <a:ext cx="8229600" cy="4565650"/>
          </a:xfrm>
        </p:spPr>
        <p:txBody>
          <a:bodyPr>
            <a:normAutofit/>
          </a:bodyPr>
          <a:lstStyle/>
          <a:p>
            <a:pPr marL="342900" lvl="0" indent="-342900" algn="l" rtl="0">
              <a:spcBef>
                <a:spcPts val="0"/>
              </a:spcBef>
              <a:spcAft>
                <a:spcPts val="0"/>
              </a:spcAft>
              <a:buSzPts val="1900"/>
              <a:buFont typeface="Arial"/>
              <a:buChar char="•"/>
            </a:pPr>
            <a:endParaRPr lang="en-US" sz="1700" dirty="0">
              <a:latin typeface="Verdana" panose="020B0604030504040204" pitchFamily="34" charset="0"/>
              <a:ea typeface="Verdana" panose="020B0604030504040204" pitchFamily="34" charset="0"/>
              <a:cs typeface="Calibri"/>
              <a:sym typeface="Calibri"/>
            </a:endParaRPr>
          </a:p>
          <a:p>
            <a:pPr marL="342900" lvl="0" indent="-342900" algn="l" rtl="0">
              <a:spcBef>
                <a:spcPts val="0"/>
              </a:spcBef>
              <a:spcAft>
                <a:spcPts val="0"/>
              </a:spcAft>
              <a:buSzPts val="1900"/>
              <a:buFont typeface="Arial"/>
              <a:buChar char="•"/>
            </a:pPr>
            <a:endParaRPr lang="en-US" sz="1700" dirty="0">
              <a:latin typeface="Verdana" panose="020B0604030504040204" pitchFamily="34" charset="0"/>
              <a:ea typeface="Verdana" panose="020B0604030504040204" pitchFamily="34" charset="0"/>
              <a:cs typeface="Calibri"/>
              <a:sym typeface="Calibri"/>
            </a:endParaRPr>
          </a:p>
          <a:p>
            <a:pPr marL="342900" lvl="0" indent="-342900" algn="l" rtl="0">
              <a:spcBef>
                <a:spcPts val="0"/>
              </a:spcBef>
              <a:spcAft>
                <a:spcPts val="0"/>
              </a:spcAft>
              <a:buSzPts val="1900"/>
              <a:buFont typeface="Arial"/>
              <a:buChar char="•"/>
            </a:pPr>
            <a:r>
              <a:rPr lang="en-US" sz="1700" dirty="0">
                <a:latin typeface="Verdana" panose="020B0604030504040204" pitchFamily="34" charset="0"/>
                <a:ea typeface="Verdana" panose="020B0604030504040204" pitchFamily="34" charset="0"/>
                <a:cs typeface="Calibri"/>
                <a:sym typeface="Calibri"/>
              </a:rPr>
              <a:t>This Project aims to make all the different artifacts available at one place in our website.</a:t>
            </a:r>
          </a:p>
          <a:p>
            <a:pPr marL="0" lvl="0" indent="0" algn="l" rtl="0">
              <a:spcBef>
                <a:spcPts val="0"/>
              </a:spcBef>
              <a:spcAft>
                <a:spcPts val="0"/>
              </a:spcAft>
              <a:buNone/>
            </a:pPr>
            <a:endParaRPr lang="en-US" sz="1700" dirty="0">
              <a:latin typeface="Verdana" panose="020B0604030504040204" pitchFamily="34" charset="0"/>
              <a:ea typeface="Verdana" panose="020B0604030504040204" pitchFamily="34" charset="0"/>
              <a:cs typeface="Calibri"/>
              <a:sym typeface="Calibri"/>
            </a:endParaRPr>
          </a:p>
          <a:p>
            <a:pPr marL="342900" lvl="0" indent="-342900">
              <a:spcBef>
                <a:spcPts val="0"/>
              </a:spcBef>
              <a:buSzPts val="1900"/>
              <a:buFont typeface="Arial"/>
              <a:buChar char="•"/>
            </a:pPr>
            <a:r>
              <a:rPr lang="en-US" sz="1700" dirty="0">
                <a:latin typeface="Verdana" panose="020B0604030504040204" pitchFamily="34" charset="0"/>
                <a:ea typeface="Verdana" panose="020B0604030504040204" pitchFamily="34" charset="0"/>
                <a:cs typeface="Calibri"/>
                <a:sym typeface="Calibri"/>
              </a:rPr>
              <a:t>Our website is user friendly as it help the customers to find the artifacts that the customers  are looking for.</a:t>
            </a:r>
            <a:endParaRPr lang="en-US" sz="1700" dirty="0">
              <a:latin typeface="Verdana" panose="020B0604030504040204" pitchFamily="34" charset="0"/>
              <a:ea typeface="Verdana" panose="020B0604030504040204" pitchFamily="34" charset="0"/>
            </a:endParaRPr>
          </a:p>
          <a:p>
            <a:pPr marL="0" indent="0">
              <a:buNone/>
            </a:pPr>
            <a:endParaRPr lang="en-US" sz="1700" dirty="0">
              <a:latin typeface="Verdana" panose="020B0604030504040204" pitchFamily="34" charset="0"/>
              <a:ea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2938" y="928688"/>
            <a:ext cx="8501062" cy="785812"/>
          </a:xfrm>
        </p:spPr>
        <p:txBody>
          <a:bodyPr>
            <a:no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	Add To Wishlist</a:t>
            </a:r>
            <a:endParaRPr lang="en-US" sz="4000" dirty="0">
              <a:latin typeface="Verdana" panose="020B0604030504040204" pitchFamily="34" charset="0"/>
              <a:ea typeface="Verdana" panose="020B0604030504040204" pitchFamily="34" charset="0"/>
            </a:endParaRPr>
          </a:p>
        </p:txBody>
      </p:sp>
      <p:sp>
        <p:nvSpPr>
          <p:cNvPr id="3" name="Content Placeholder 2"/>
          <p:cNvSpPr>
            <a:spLocks noGrp="1"/>
          </p:cNvSpPr>
          <p:nvPr>
            <p:ph idx="4294967295"/>
          </p:nvPr>
        </p:nvSpPr>
        <p:spPr>
          <a:xfrm>
            <a:off x="814388" y="2143125"/>
            <a:ext cx="7574036" cy="1717923"/>
          </a:xfrm>
        </p:spPr>
        <p:txBody>
          <a:bodyPr anchor="ctr">
            <a:normAutofit/>
          </a:bodyPr>
          <a:lstStyle/>
          <a:p>
            <a:pPr>
              <a:buClr>
                <a:schemeClr val="tx1">
                  <a:lumMod val="95000"/>
                  <a:lumOff val="5000"/>
                </a:schemeClr>
              </a:buClr>
              <a:buSzPct val="100000"/>
              <a:buFont typeface="Arial" pitchFamily="34" charset="0"/>
              <a:buChar char="•"/>
            </a:pPr>
            <a:endParaRPr lang="en-US" sz="1700" b="0" i="0" dirty="0">
              <a:solidFill>
                <a:srgbClr val="202124"/>
              </a:solidFill>
              <a:effectLst/>
              <a:latin typeface="Verdana" panose="020B0604030504040204" pitchFamily="34" charset="0"/>
              <a:ea typeface="Verdana" panose="020B0604030504040204" pitchFamily="34" charset="0"/>
            </a:endParaRPr>
          </a:p>
          <a:p>
            <a:pPr marL="0" indent="0">
              <a:buClr>
                <a:schemeClr val="tx1">
                  <a:lumMod val="95000"/>
                  <a:lumOff val="5000"/>
                </a:schemeClr>
              </a:buClr>
              <a:buSzPct val="100000"/>
              <a:buNone/>
            </a:pPr>
            <a:endParaRPr lang="en-US" sz="1700" dirty="0">
              <a:solidFill>
                <a:srgbClr val="202124"/>
              </a:solidFill>
              <a:latin typeface="Verdana" panose="020B0604030504040204" pitchFamily="34" charset="0"/>
              <a:ea typeface="Verdana" panose="020B0604030504040204" pitchFamily="34" charset="0"/>
            </a:endParaRPr>
          </a:p>
          <a:p>
            <a:pPr marL="0" indent="0">
              <a:buClr>
                <a:schemeClr val="tx1">
                  <a:lumMod val="95000"/>
                  <a:lumOff val="5000"/>
                </a:schemeClr>
              </a:buClr>
              <a:buSzPct val="100000"/>
              <a:buNone/>
            </a:pPr>
            <a:r>
              <a:rPr lang="en-US" sz="1700" b="0" i="0" dirty="0">
                <a:solidFill>
                  <a:srgbClr val="202124"/>
                </a:solidFill>
                <a:effectLst/>
                <a:latin typeface="Verdana" panose="020B0604030504040204" pitchFamily="34" charset="0"/>
                <a:ea typeface="Verdana" panose="020B0604030504040204" pitchFamily="34" charset="0"/>
              </a:rPr>
              <a:t>In this module, The customer can add his favorite product to </a:t>
            </a:r>
            <a:r>
              <a:rPr lang="en-US" sz="1700" b="0" i="0" dirty="0" err="1">
                <a:solidFill>
                  <a:srgbClr val="202124"/>
                </a:solidFill>
                <a:effectLst/>
                <a:latin typeface="Verdana" panose="020B0604030504040204" pitchFamily="34" charset="0"/>
                <a:ea typeface="Verdana" panose="020B0604030504040204" pitchFamily="34" charset="0"/>
              </a:rPr>
              <a:t>wishlist</a:t>
            </a:r>
            <a:r>
              <a:rPr lang="en-US" sz="1700" b="0" i="0" dirty="0">
                <a:solidFill>
                  <a:srgbClr val="202124"/>
                </a:solidFill>
                <a:effectLst/>
                <a:latin typeface="Verdana" panose="020B0604030504040204" pitchFamily="34" charset="0"/>
                <a:ea typeface="Verdana" panose="020B0604030504040204" pitchFamily="34" charset="0"/>
              </a:rPr>
              <a:t> and he can also remove products from </a:t>
            </a:r>
            <a:r>
              <a:rPr lang="en-US" sz="1700" b="0" i="0" dirty="0" err="1">
                <a:solidFill>
                  <a:srgbClr val="202124"/>
                </a:solidFill>
                <a:effectLst/>
                <a:latin typeface="Verdana" panose="020B0604030504040204" pitchFamily="34" charset="0"/>
                <a:ea typeface="Verdana" panose="020B0604030504040204" pitchFamily="34" charset="0"/>
              </a:rPr>
              <a:t>wishlist</a:t>
            </a:r>
            <a:r>
              <a:rPr lang="en-US" sz="1700" b="0" i="0" dirty="0">
                <a:solidFill>
                  <a:srgbClr val="202124"/>
                </a:solidFill>
                <a:effectLst/>
                <a:latin typeface="Verdana" panose="020B0604030504040204" pitchFamily="34" charset="0"/>
                <a:ea typeface="Verdana" panose="020B0604030504040204" pitchFamily="34" charset="0"/>
              </a:rPr>
              <a:t>.</a:t>
            </a:r>
            <a:endParaRPr lang="en-US" sz="1700" dirty="0">
              <a:latin typeface="Verdana" panose="020B0604030504040204" pitchFamily="34" charset="0"/>
              <a:ea typeface="Verdan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2938" y="928688"/>
            <a:ext cx="8501062" cy="714375"/>
          </a:xfrm>
        </p:spPr>
        <p:txBody>
          <a:bodyPr>
            <a:noAutofit/>
          </a:bodyPr>
          <a:lstStyle/>
          <a:p>
            <a:r>
              <a:rPr lang="en-US" sz="4000" b="1" dirty="0">
                <a:solidFill>
                  <a:schemeClr val="tx1">
                    <a:lumMod val="95000"/>
                    <a:lumOff val="5000"/>
                  </a:schemeClr>
                </a:solidFill>
                <a:latin typeface="Times New Roman" pitchFamily="18" charset="0"/>
                <a:cs typeface="Times New Roman" pitchFamily="18" charset="0"/>
              </a:rPr>
              <a:t>		</a:t>
            </a:r>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Add To Cart</a:t>
            </a:r>
            <a:endParaRPr lang="en-US" sz="4000" dirty="0">
              <a:latin typeface="Verdana" panose="020B0604030504040204" pitchFamily="34" charset="0"/>
              <a:ea typeface="Verdana" panose="020B0604030504040204" pitchFamily="34" charset="0"/>
            </a:endParaRPr>
          </a:p>
        </p:txBody>
      </p:sp>
      <p:sp>
        <p:nvSpPr>
          <p:cNvPr id="3" name="Content Placeholder 2"/>
          <p:cNvSpPr>
            <a:spLocks noGrp="1"/>
          </p:cNvSpPr>
          <p:nvPr>
            <p:ph idx="4294967295"/>
          </p:nvPr>
        </p:nvSpPr>
        <p:spPr>
          <a:xfrm>
            <a:off x="814388" y="2714625"/>
            <a:ext cx="8329612" cy="2643188"/>
          </a:xfrm>
        </p:spPr>
        <p:txBody>
          <a:bodyPr>
            <a:normAutofit/>
          </a:bodyPr>
          <a:lstStyle/>
          <a:p>
            <a:pPr>
              <a:buClr>
                <a:schemeClr val="tx1">
                  <a:lumMod val="95000"/>
                  <a:lumOff val="5000"/>
                </a:schemeClr>
              </a:buClr>
              <a:buSzPct val="100000"/>
              <a:buFont typeface="Arial" pitchFamily="34" charset="0"/>
              <a:buChar char="•"/>
            </a:pPr>
            <a:r>
              <a:rPr lang="en-US" sz="1700" b="0" i="0" dirty="0">
                <a:solidFill>
                  <a:srgbClr val="202124"/>
                </a:solidFill>
                <a:effectLst/>
                <a:latin typeface="Verdana" panose="020B0604030504040204" pitchFamily="34" charset="0"/>
                <a:ea typeface="Verdana" panose="020B0604030504040204" pitchFamily="34" charset="0"/>
              </a:rPr>
              <a:t>In this module, If the customer wants to buy the product then he will add the product to the cart. Total cost of the products will be displayed</a:t>
            </a:r>
            <a:endParaRPr lang="en-US" sz="1700" dirty="0">
              <a:latin typeface="Verdana" panose="020B0604030504040204" pitchFamily="34" charset="0"/>
              <a:ea typeface="Verdana" panose="020B0604030504040204" pitchFamily="34"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30348-300A-4838-836A-92F60DFDDCAD}"/>
              </a:ext>
            </a:extLst>
          </p:cNvPr>
          <p:cNvSpPr>
            <a:spLocks noGrp="1"/>
          </p:cNvSpPr>
          <p:nvPr>
            <p:ph type="title" idx="4294967295"/>
          </p:nvPr>
        </p:nvSpPr>
        <p:spPr>
          <a:xfrm>
            <a:off x="755577" y="804863"/>
            <a:ext cx="8388424" cy="1049337"/>
          </a:xfrm>
        </p:spPr>
        <p:txBody>
          <a:bodyPr>
            <a:normAutofit/>
          </a:bodyPr>
          <a:lstStyle/>
          <a:p>
            <a:r>
              <a:rPr lang="en-IN" sz="4000" b="1" dirty="0">
                <a:latin typeface="Verdana" panose="020B0604030504040204" pitchFamily="34" charset="0"/>
                <a:ea typeface="Verdana" panose="020B0604030504040204" pitchFamily="34" charset="0"/>
              </a:rPr>
              <a:t>Request Product</a:t>
            </a:r>
          </a:p>
        </p:txBody>
      </p:sp>
      <p:sp>
        <p:nvSpPr>
          <p:cNvPr id="3" name="Content Placeholder 2">
            <a:extLst>
              <a:ext uri="{FF2B5EF4-FFF2-40B4-BE49-F238E27FC236}">
                <a16:creationId xmlns:a16="http://schemas.microsoft.com/office/drawing/2014/main" xmlns="" id="{28564057-600B-40B2-AEDB-14763D5932DC}"/>
              </a:ext>
            </a:extLst>
          </p:cNvPr>
          <p:cNvSpPr>
            <a:spLocks noGrp="1"/>
          </p:cNvSpPr>
          <p:nvPr>
            <p:ph idx="4294967295"/>
          </p:nvPr>
        </p:nvSpPr>
        <p:spPr>
          <a:xfrm>
            <a:off x="323851" y="1556793"/>
            <a:ext cx="7885112" cy="1224135"/>
          </a:xfrm>
        </p:spPr>
        <p:txBody>
          <a:bodyPr anchor="ctr">
            <a:noAutofit/>
          </a:bodyPr>
          <a:lstStyle/>
          <a:p>
            <a:endParaRPr lang="en-US" sz="1700" b="0" i="0" dirty="0">
              <a:solidFill>
                <a:srgbClr val="202124"/>
              </a:solidFill>
              <a:effectLst/>
              <a:latin typeface="Verdana" panose="020B0604030504040204" pitchFamily="34" charset="0"/>
              <a:ea typeface="Verdana" panose="020B0604030504040204" pitchFamily="34" charset="0"/>
            </a:endParaRPr>
          </a:p>
          <a:p>
            <a:endParaRPr lang="en-US" sz="1700" dirty="0">
              <a:solidFill>
                <a:srgbClr val="202124"/>
              </a:solidFill>
              <a:latin typeface="Verdana" panose="020B0604030504040204" pitchFamily="34" charset="0"/>
              <a:ea typeface="Verdana" panose="020B0604030504040204" pitchFamily="34" charset="0"/>
            </a:endParaRPr>
          </a:p>
          <a:p>
            <a:pPr lvl="1"/>
            <a:r>
              <a:rPr lang="en-US" sz="1700" b="0" i="0" dirty="0">
                <a:solidFill>
                  <a:srgbClr val="202124"/>
                </a:solidFill>
                <a:effectLst/>
                <a:latin typeface="Verdana" panose="020B0604030504040204" pitchFamily="34" charset="0"/>
                <a:ea typeface="Verdana" panose="020B0604030504040204" pitchFamily="34" charset="0"/>
              </a:rPr>
              <a:t>Customer can make a request to seller for the customized product through message option if that product is not available in the website</a:t>
            </a:r>
            <a:endParaRPr lang="en-IN" sz="1700" dirty="0">
              <a:latin typeface="Verdana" panose="020B0604030504040204" pitchFamily="34" charset="0"/>
              <a:ea typeface="Verdana" panose="020B0604030504040204" pitchFamily="34" charset="0"/>
            </a:endParaRPr>
          </a:p>
          <a:p>
            <a:endParaRPr lang="en-IN" sz="1700"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xmlns="" id="{21C84A87-8A96-4DC9-8C52-F0653392FB7B}"/>
              </a:ext>
            </a:extLst>
          </p:cNvPr>
          <p:cNvSpPr txBox="1"/>
          <p:nvPr/>
        </p:nvSpPr>
        <p:spPr>
          <a:xfrm>
            <a:off x="755576" y="3247746"/>
            <a:ext cx="6105836" cy="707886"/>
          </a:xfrm>
          <a:prstGeom prst="rect">
            <a:avLst/>
          </a:prstGeom>
          <a:noFill/>
        </p:spPr>
        <p:txBody>
          <a:bodyPr wrap="square">
            <a:spAutoFit/>
          </a:bodyPr>
          <a:lstStyle/>
          <a:p>
            <a:r>
              <a:rPr lang="en-IN" sz="4000" b="1" dirty="0">
                <a:latin typeface="Verdana" panose="020B0604030504040204" pitchFamily="34" charset="0"/>
                <a:ea typeface="Verdana" panose="020B0604030504040204" pitchFamily="34" charset="0"/>
              </a:rPr>
              <a:t>Cancel Order</a:t>
            </a:r>
            <a:endParaRPr lang="en-IN" sz="4000" dirty="0"/>
          </a:p>
        </p:txBody>
      </p:sp>
      <p:sp>
        <p:nvSpPr>
          <p:cNvPr id="14" name="TextBox 13">
            <a:extLst>
              <a:ext uri="{FF2B5EF4-FFF2-40B4-BE49-F238E27FC236}">
                <a16:creationId xmlns:a16="http://schemas.microsoft.com/office/drawing/2014/main" xmlns="" id="{C2D0A6BF-5210-4DA9-A582-995D3AB42FA5}"/>
              </a:ext>
            </a:extLst>
          </p:cNvPr>
          <p:cNvSpPr txBox="1"/>
          <p:nvPr/>
        </p:nvSpPr>
        <p:spPr>
          <a:xfrm>
            <a:off x="755576" y="2970747"/>
            <a:ext cx="7344816" cy="2308324"/>
          </a:xfrm>
          <a:prstGeom prst="rect">
            <a:avLst/>
          </a:prstGeom>
          <a:noFill/>
        </p:spPr>
        <p:txBody>
          <a:bodyPr wrap="square">
            <a:spAutoFit/>
          </a:bodyPr>
          <a:lstStyle/>
          <a:p>
            <a:endParaRPr lang="en-US" sz="1800" b="0" i="0" dirty="0">
              <a:solidFill>
                <a:srgbClr val="202124"/>
              </a:solidFill>
              <a:effectLst/>
              <a:latin typeface="Verdana" panose="020B0604030504040204" pitchFamily="34" charset="0"/>
              <a:ea typeface="Verdana" panose="020B0604030504040204" pitchFamily="34" charset="0"/>
            </a:endParaRPr>
          </a:p>
          <a:p>
            <a:r>
              <a:rPr lang="en-US" sz="1800" b="0" i="0" dirty="0">
                <a:solidFill>
                  <a:srgbClr val="202124"/>
                </a:solidFill>
                <a:effectLst/>
                <a:latin typeface="Verdana" panose="020B0604030504040204" pitchFamily="34" charset="0"/>
                <a:ea typeface="Verdana" panose="020B0604030504040204" pitchFamily="34" charset="0"/>
              </a:rPr>
              <a:t>  </a:t>
            </a:r>
          </a:p>
          <a:p>
            <a:r>
              <a:rPr lang="en-US" dirty="0">
                <a:solidFill>
                  <a:srgbClr val="202124"/>
                </a:solidFill>
                <a:latin typeface="Verdana" panose="020B0604030504040204" pitchFamily="34" charset="0"/>
                <a:ea typeface="Verdana" panose="020B0604030504040204" pitchFamily="34" charset="0"/>
              </a:rPr>
              <a:t> </a:t>
            </a:r>
          </a:p>
          <a:p>
            <a:endParaRPr lang="en-US" sz="1800" b="0" i="0" dirty="0">
              <a:solidFill>
                <a:srgbClr val="202124"/>
              </a:solidFill>
              <a:effectLst/>
              <a:latin typeface="Verdana" panose="020B0604030504040204" pitchFamily="34" charset="0"/>
              <a:ea typeface="Verdana" panose="020B0604030504040204" pitchFamily="34" charset="0"/>
            </a:endParaRPr>
          </a:p>
          <a:p>
            <a:endParaRPr lang="en-US" dirty="0">
              <a:solidFill>
                <a:srgbClr val="202124"/>
              </a:solidFill>
              <a:latin typeface="Verdana" panose="020B0604030504040204" pitchFamily="34" charset="0"/>
              <a:ea typeface="Verdana" panose="020B0604030504040204" pitchFamily="34" charset="0"/>
            </a:endParaRPr>
          </a:p>
          <a:p>
            <a:endParaRPr lang="en-US" sz="1800" b="0" i="0" dirty="0">
              <a:solidFill>
                <a:srgbClr val="202124"/>
              </a:solidFill>
              <a:effectLst/>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800" b="0" i="0" dirty="0">
                <a:solidFill>
                  <a:srgbClr val="202124"/>
                </a:solidFill>
                <a:effectLst/>
                <a:latin typeface="Verdana" panose="020B0604030504040204" pitchFamily="34" charset="0"/>
                <a:ea typeface="Verdana" panose="020B0604030504040204" pitchFamily="34" charset="0"/>
              </a:rPr>
              <a:t>If he do not want to buy the product then he will cancel the order.</a:t>
            </a:r>
            <a:endParaRPr lang="en-IN"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23005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36B66-438A-428A-A4C5-38F277C96F2A}"/>
              </a:ext>
            </a:extLst>
          </p:cNvPr>
          <p:cNvSpPr>
            <a:spLocks noGrp="1"/>
          </p:cNvSpPr>
          <p:nvPr>
            <p:ph type="title" idx="4294967295"/>
          </p:nvPr>
        </p:nvSpPr>
        <p:spPr>
          <a:xfrm>
            <a:off x="899592" y="804863"/>
            <a:ext cx="7344816" cy="1049337"/>
          </a:xfrm>
        </p:spPr>
        <p:txBody>
          <a:bodyPr>
            <a:normAutofit/>
          </a:bodyPr>
          <a:lstStyle/>
          <a:p>
            <a:r>
              <a:rPr lang="en-IN" sz="4000" b="1" dirty="0">
                <a:latin typeface="Verdana" panose="020B0604030504040204" pitchFamily="34" charset="0"/>
                <a:ea typeface="Verdana" panose="020B0604030504040204" pitchFamily="34" charset="0"/>
              </a:rPr>
              <a:t>Add Product(Admin)</a:t>
            </a:r>
          </a:p>
        </p:txBody>
      </p:sp>
      <p:sp>
        <p:nvSpPr>
          <p:cNvPr id="3" name="Content Placeholder 2">
            <a:extLst>
              <a:ext uri="{FF2B5EF4-FFF2-40B4-BE49-F238E27FC236}">
                <a16:creationId xmlns:a16="http://schemas.microsoft.com/office/drawing/2014/main" xmlns="" id="{58E064EF-8FE5-4B76-978D-3D35159AEB04}"/>
              </a:ext>
            </a:extLst>
          </p:cNvPr>
          <p:cNvSpPr>
            <a:spLocks noGrp="1"/>
          </p:cNvSpPr>
          <p:nvPr>
            <p:ph idx="4294967295"/>
          </p:nvPr>
        </p:nvSpPr>
        <p:spPr>
          <a:xfrm>
            <a:off x="539552" y="2016125"/>
            <a:ext cx="8064896" cy="2565003"/>
          </a:xfrm>
        </p:spPr>
        <p:txBody>
          <a:bodyPr>
            <a:normAutofit/>
          </a:bodyPr>
          <a:lstStyle/>
          <a:p>
            <a:pPr marL="0" indent="0">
              <a:buNone/>
            </a:pPr>
            <a:endParaRPr lang="en-US" sz="1700" b="0" i="0" dirty="0">
              <a:solidFill>
                <a:srgbClr val="202124"/>
              </a:solidFill>
              <a:effectLst/>
              <a:latin typeface="Verdana" panose="020B0604030504040204" pitchFamily="34" charset="0"/>
              <a:ea typeface="Verdana" panose="020B0604030504040204" pitchFamily="34" charset="0"/>
            </a:endParaRPr>
          </a:p>
          <a:p>
            <a:pPr marL="0" indent="0">
              <a:buNone/>
            </a:pPr>
            <a:endParaRPr lang="en-US" sz="1700" b="0" i="0" dirty="0">
              <a:solidFill>
                <a:srgbClr val="202124"/>
              </a:solidFill>
              <a:effectLst/>
              <a:latin typeface="Verdana" panose="020B0604030504040204" pitchFamily="34" charset="0"/>
              <a:ea typeface="Verdana" panose="020B0604030504040204" pitchFamily="34" charset="0"/>
            </a:endParaRPr>
          </a:p>
          <a:p>
            <a:r>
              <a:rPr lang="en-US" sz="1700" b="0" i="0" dirty="0">
                <a:solidFill>
                  <a:srgbClr val="202124"/>
                </a:solidFill>
                <a:effectLst/>
                <a:latin typeface="Verdana" panose="020B0604030504040204" pitchFamily="34" charset="0"/>
                <a:ea typeface="Verdana" panose="020B0604030504040204" pitchFamily="34" charset="0"/>
              </a:rPr>
              <a:t>He admin will upload product details like image, quantity, price and description of the Product into the website</a:t>
            </a:r>
            <a:endParaRPr lang="en-IN" sz="17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283484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027AC0D-6B0F-4C51-AC5D-A7E2B6F54A7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891975"/>
            <a:ext cx="9036496" cy="5074050"/>
          </a:xfrm>
          <a:prstGeom prst="rect">
            <a:avLst/>
          </a:prstGeom>
        </p:spPr>
      </p:pic>
    </p:spTree>
    <p:extLst>
      <p:ext uri="{BB962C8B-B14F-4D97-AF65-F5344CB8AC3E}">
        <p14:creationId xmlns:p14="http://schemas.microsoft.com/office/powerpoint/2010/main" xmlns="" val="3171998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D6C5D99-6897-4DDD-B2D8-E374A91BB10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093296"/>
          </a:xfrm>
          <a:prstGeom prst="rect">
            <a:avLst/>
          </a:prstGeom>
        </p:spPr>
      </p:pic>
    </p:spTree>
    <p:extLst>
      <p:ext uri="{BB962C8B-B14F-4D97-AF65-F5344CB8AC3E}">
        <p14:creationId xmlns:p14="http://schemas.microsoft.com/office/powerpoint/2010/main" xmlns="" val="2097496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FD7B155-6464-47AE-94C8-929C0501EA2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908720"/>
            <a:ext cx="9144000" cy="518457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1750" y="804863"/>
            <a:ext cx="6572250" cy="1058862"/>
          </a:xfrm>
        </p:spPr>
        <p:txBody>
          <a:bodyPr>
            <a:noAutofit/>
          </a:bodyPr>
          <a:lstStyle/>
          <a:p>
            <a:r>
              <a:rPr lang="en-US" sz="4000" b="1" dirty="0">
                <a:solidFill>
                  <a:schemeClr val="tx1">
                    <a:lumMod val="95000"/>
                    <a:lumOff val="5000"/>
                  </a:schemeClr>
                </a:solidFill>
                <a:latin typeface="Times New Roman" pitchFamily="18" charset="0"/>
                <a:cs typeface="Times New Roman" pitchFamily="18" charset="0"/>
              </a:rPr>
              <a:t>Screens</a:t>
            </a:r>
            <a:endParaRPr lang="en-US" sz="4000" dirty="0"/>
          </a:p>
        </p:txBody>
      </p:sp>
      <p:pic>
        <p:nvPicPr>
          <p:cNvPr id="6" name="Picture 5">
            <a:extLst>
              <a:ext uri="{FF2B5EF4-FFF2-40B4-BE49-F238E27FC236}">
                <a16:creationId xmlns:a16="http://schemas.microsoft.com/office/drawing/2014/main" xmlns="" id="{0ABBB8AB-41D3-4FE4-BB05-8505A56A4F2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3999" cy="605313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3868E743-8E3E-4244-B703-042D836F5F5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24744"/>
            <a:ext cx="9144000" cy="496855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F7994B1-5006-46D5-861C-6F846702F07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24744"/>
            <a:ext cx="9144000" cy="4968553"/>
          </a:xfrm>
          <a:prstGeom prst="rect">
            <a:avLst/>
          </a:prstGeom>
        </p:spPr>
      </p:pic>
    </p:spTree>
    <p:extLst>
      <p:ext uri="{BB962C8B-B14F-4D97-AF65-F5344CB8AC3E}">
        <p14:creationId xmlns:p14="http://schemas.microsoft.com/office/powerpoint/2010/main" xmlns="" val="412048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0" y="404664"/>
            <a:ext cx="9036496" cy="576064"/>
          </a:xfrm>
        </p:spPr>
        <p:txBody>
          <a:bodyPr lIns="91440" bIns="45720">
            <a:normAutofit fontScale="90000"/>
          </a:bodyPr>
          <a:lstStyle/>
          <a:p>
            <a:pPr marL="54864" algn="ctr" eaLnBrk="1" fontAlgn="auto" hangingPunct="1">
              <a:spcAft>
                <a:spcPts val="0"/>
              </a:spcAft>
              <a:defRPr/>
            </a:pPr>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  Proposed System</a:t>
            </a:r>
          </a:p>
        </p:txBody>
      </p:sp>
      <p:sp>
        <p:nvSpPr>
          <p:cNvPr id="7" name="Content Placeholder 2"/>
          <p:cNvSpPr>
            <a:spLocks noGrp="1"/>
          </p:cNvSpPr>
          <p:nvPr>
            <p:ph idx="4294967295"/>
          </p:nvPr>
        </p:nvSpPr>
        <p:spPr>
          <a:xfrm>
            <a:off x="0" y="1196753"/>
            <a:ext cx="9144000" cy="5426298"/>
          </a:xfrm>
        </p:spPr>
        <p:txBody>
          <a:bodyPr>
            <a:normAutofit/>
          </a:bodyPr>
          <a:lstStyle/>
          <a:p>
            <a:pPr lvl="0" algn="l" rtl="0">
              <a:spcBef>
                <a:spcPts val="0"/>
              </a:spcBef>
              <a:spcAft>
                <a:spcPts val="0"/>
              </a:spcAft>
              <a:buSzPts val="1900"/>
            </a:pPr>
            <a:endParaRPr lang="en-US" sz="1700" dirty="0">
              <a:latin typeface="Verdana" panose="020B0604030504040204" pitchFamily="34" charset="0"/>
              <a:ea typeface="Verdana" panose="020B0604030504040204" pitchFamily="34" charset="0"/>
              <a:cs typeface="Calibri" panose="020F0502020204030204" pitchFamily="34" charset="0"/>
              <a:sym typeface="Calibri"/>
            </a:endParaRPr>
          </a:p>
          <a:p>
            <a:pPr lvl="0" algn="l" rtl="0">
              <a:spcBef>
                <a:spcPts val="0"/>
              </a:spcBef>
              <a:spcAft>
                <a:spcPts val="0"/>
              </a:spcAft>
              <a:buSzPts val="1900"/>
            </a:pPr>
            <a:endParaRPr lang="en-US" sz="1700" dirty="0">
              <a:latin typeface="Verdana" panose="020B0604030504040204" pitchFamily="34" charset="0"/>
              <a:ea typeface="Verdana" panose="020B0604030504040204" pitchFamily="34" charset="0"/>
              <a:cs typeface="Calibri" panose="020F0502020204030204" pitchFamily="34" charset="0"/>
              <a:sym typeface="Calibri"/>
            </a:endParaRPr>
          </a:p>
          <a:p>
            <a:pPr lvl="0" algn="l" rtl="0">
              <a:spcBef>
                <a:spcPts val="0"/>
              </a:spcBef>
              <a:spcAft>
                <a:spcPts val="0"/>
              </a:spcAft>
              <a:buSzPts val="1900"/>
            </a:pPr>
            <a:r>
              <a:rPr lang="en-US" sz="1700" dirty="0">
                <a:latin typeface="Verdana" panose="020B0604030504040204" pitchFamily="34" charset="0"/>
                <a:ea typeface="Verdana" panose="020B0604030504040204" pitchFamily="34" charset="0"/>
                <a:cs typeface="Calibri" panose="020F0502020204030204" pitchFamily="34" charset="0"/>
                <a:sym typeface="Calibri"/>
              </a:rPr>
              <a:t>This project has the aim to make the artifacts available to all the people.</a:t>
            </a:r>
            <a:endParaRPr lang="en-US" sz="1700" dirty="0">
              <a:latin typeface="Verdana" panose="020B0604030504040204" pitchFamily="34" charset="0"/>
              <a:ea typeface="Verdana" panose="020B0604030504040204" pitchFamily="34" charset="0"/>
              <a:cs typeface="Calibri" panose="020F0502020204030204" pitchFamily="34" charset="0"/>
            </a:endParaRPr>
          </a:p>
          <a:p>
            <a:pPr lvl="0" algn="l" rtl="0">
              <a:spcBef>
                <a:spcPts val="400"/>
              </a:spcBef>
              <a:spcAft>
                <a:spcPts val="0"/>
              </a:spcAft>
              <a:buSzPts val="1900"/>
            </a:pPr>
            <a:endParaRPr lang="en-US" sz="1700" dirty="0">
              <a:latin typeface="Verdana" panose="020B0604030504040204" pitchFamily="34" charset="0"/>
              <a:ea typeface="Verdana" panose="020B0604030504040204" pitchFamily="34" charset="0"/>
              <a:cs typeface="Calibri" panose="020F0502020204030204" pitchFamily="34" charset="0"/>
              <a:sym typeface="Calibri"/>
            </a:endParaRPr>
          </a:p>
          <a:p>
            <a:pPr lvl="0" algn="l" rtl="0">
              <a:spcBef>
                <a:spcPts val="400"/>
              </a:spcBef>
              <a:spcAft>
                <a:spcPts val="0"/>
              </a:spcAft>
              <a:buSzPts val="1900"/>
            </a:pPr>
            <a:r>
              <a:rPr lang="en-US" sz="1700" dirty="0">
                <a:latin typeface="Verdana" panose="020B0604030504040204" pitchFamily="34" charset="0"/>
                <a:ea typeface="Verdana" panose="020B0604030504040204" pitchFamily="34" charset="0"/>
                <a:cs typeface="Calibri" panose="020F0502020204030204" pitchFamily="34" charset="0"/>
                <a:sym typeface="Calibri"/>
              </a:rPr>
              <a:t>In order to implement it, Along with features of the existing system mentioned above we are trying to implement a new feature which is on-demand product delivery by using message  option from customer side.</a:t>
            </a:r>
          </a:p>
          <a:p>
            <a:pPr lvl="0" algn="l" rtl="0">
              <a:spcBef>
                <a:spcPts val="400"/>
              </a:spcBef>
              <a:spcAft>
                <a:spcPts val="0"/>
              </a:spcAft>
              <a:buSzPts val="1900"/>
            </a:pPr>
            <a:endParaRPr lang="en-US" sz="1700" dirty="0">
              <a:latin typeface="Verdana" panose="020B0604030504040204" pitchFamily="34" charset="0"/>
              <a:ea typeface="Verdana" panose="020B0604030504040204" pitchFamily="34" charset="0"/>
              <a:cs typeface="Calibri" panose="020F0502020204030204" pitchFamily="34" charset="0"/>
              <a:sym typeface="Calibri"/>
            </a:endParaRPr>
          </a:p>
          <a:p>
            <a:pPr lvl="0" algn="l" rtl="0">
              <a:spcBef>
                <a:spcPts val="400"/>
              </a:spcBef>
              <a:spcAft>
                <a:spcPts val="0"/>
              </a:spcAft>
              <a:buSzPts val="1900"/>
            </a:pPr>
            <a:r>
              <a:rPr lang="en-US" sz="1700" dirty="0">
                <a:latin typeface="Verdana" panose="020B0604030504040204" pitchFamily="34" charset="0"/>
                <a:ea typeface="Verdana" panose="020B0604030504040204" pitchFamily="34" charset="0"/>
                <a:cs typeface="Calibri" panose="020F0502020204030204" pitchFamily="34" charset="0"/>
                <a:sym typeface="Calibri"/>
              </a:rPr>
              <a:t>The customer can request directly to the seller via a message, regarding the product he wants If the product is not available currently .</a:t>
            </a:r>
          </a:p>
        </p:txBody>
      </p:sp>
    </p:spTree>
    <p:extLst>
      <p:ext uri="{BB962C8B-B14F-4D97-AF65-F5344CB8AC3E}">
        <p14:creationId xmlns:p14="http://schemas.microsoft.com/office/powerpoint/2010/main" xmlns="" val="16624781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F3A925-0546-4B41-BE78-E00329A06A5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912137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8583BA-5923-403D-9BB0-AB4A76BD8571}"/>
              </a:ext>
            </a:extLst>
          </p:cNvPr>
          <p:cNvSpPr>
            <a:spLocks noGrp="1"/>
          </p:cNvSpPr>
          <p:nvPr>
            <p:ph type="title" idx="4294967295"/>
          </p:nvPr>
        </p:nvSpPr>
        <p:spPr>
          <a:xfrm>
            <a:off x="1979712" y="620688"/>
            <a:ext cx="6572250" cy="1049337"/>
          </a:xfrm>
        </p:spPr>
        <p:txBody>
          <a:bodyPr>
            <a:normAutofit/>
          </a:bodyPr>
          <a:lstStyle/>
          <a:p>
            <a:r>
              <a:rPr lang="en-IN" sz="4000" b="1" dirty="0">
                <a:latin typeface="Verdana" panose="020B0604030504040204" pitchFamily="34" charset="0"/>
                <a:ea typeface="Verdana" panose="020B0604030504040204" pitchFamily="34" charset="0"/>
              </a:rPr>
              <a:t>Conclusion</a:t>
            </a:r>
          </a:p>
        </p:txBody>
      </p:sp>
      <p:sp>
        <p:nvSpPr>
          <p:cNvPr id="3" name="Content Placeholder 2">
            <a:extLst>
              <a:ext uri="{FF2B5EF4-FFF2-40B4-BE49-F238E27FC236}">
                <a16:creationId xmlns:a16="http://schemas.microsoft.com/office/drawing/2014/main" xmlns="" id="{049FAF18-79C4-4EFB-AF38-4C1C07031DEE}"/>
              </a:ext>
            </a:extLst>
          </p:cNvPr>
          <p:cNvSpPr>
            <a:spLocks noGrp="1"/>
          </p:cNvSpPr>
          <p:nvPr>
            <p:ph idx="4294967295"/>
          </p:nvPr>
        </p:nvSpPr>
        <p:spPr>
          <a:xfrm>
            <a:off x="323529" y="2016125"/>
            <a:ext cx="8352927" cy="3449638"/>
          </a:xfrm>
        </p:spPr>
        <p:txBody>
          <a:bodyPr>
            <a:noAutofit/>
          </a:bodyPr>
          <a:lstStyle/>
          <a:p>
            <a:endParaRPr lang="en-US" sz="1700" b="0" i="0" dirty="0">
              <a:solidFill>
                <a:srgbClr val="202124"/>
              </a:solidFill>
              <a:effectLst/>
              <a:latin typeface="Verdana" panose="020B0604030504040204" pitchFamily="34" charset="0"/>
              <a:ea typeface="Verdana" panose="020B0604030504040204" pitchFamily="34" charset="0"/>
            </a:endParaRPr>
          </a:p>
          <a:p>
            <a:r>
              <a:rPr lang="en-US" sz="1700" b="0" i="0" dirty="0">
                <a:solidFill>
                  <a:srgbClr val="202124"/>
                </a:solidFill>
                <a:effectLst/>
                <a:latin typeface="Verdana" panose="020B0604030504040204" pitchFamily="34" charset="0"/>
                <a:ea typeface="Verdana" panose="020B0604030504040204" pitchFamily="34" charset="0"/>
              </a:rPr>
              <a:t>Our Website helps the </a:t>
            </a:r>
            <a:r>
              <a:rPr lang="en-US" sz="1700" dirty="0">
                <a:solidFill>
                  <a:srgbClr val="202124"/>
                </a:solidFill>
                <a:latin typeface="Verdana" panose="020B0604030504040204" pitchFamily="34" charset="0"/>
                <a:ea typeface="Verdana" panose="020B0604030504040204" pitchFamily="34" charset="0"/>
              </a:rPr>
              <a:t>Customers with more Customized Products with Message option which makes our Website more </a:t>
            </a:r>
            <a:r>
              <a:rPr lang="en-US" sz="1700" dirty="0" err="1">
                <a:solidFill>
                  <a:srgbClr val="202124"/>
                </a:solidFill>
                <a:latin typeface="Verdana" panose="020B0604030504040204" pitchFamily="34" charset="0"/>
                <a:ea typeface="Verdana" panose="020B0604030504040204" pitchFamily="34" charset="0"/>
              </a:rPr>
              <a:t>UserFriendly</a:t>
            </a:r>
            <a:r>
              <a:rPr lang="en-US" sz="1700" dirty="0">
                <a:solidFill>
                  <a:srgbClr val="202124"/>
                </a:solidFill>
                <a:latin typeface="Verdana" panose="020B0604030504040204" pitchFamily="34" charset="0"/>
                <a:ea typeface="Verdana" panose="020B0604030504040204" pitchFamily="34" charset="0"/>
              </a:rPr>
              <a:t> .</a:t>
            </a:r>
          </a:p>
          <a:p>
            <a:endParaRPr lang="en-US" sz="1700" b="0" i="0" dirty="0">
              <a:solidFill>
                <a:srgbClr val="202124"/>
              </a:solidFill>
              <a:effectLst/>
              <a:latin typeface="Verdana" panose="020B0604030504040204" pitchFamily="34" charset="0"/>
              <a:ea typeface="Verdana" panose="020B0604030504040204" pitchFamily="34" charset="0"/>
            </a:endParaRPr>
          </a:p>
          <a:p>
            <a:pPr algn="l"/>
            <a:r>
              <a:rPr lang="en-US" sz="1700" b="0" i="0" dirty="0">
                <a:solidFill>
                  <a:srgbClr val="202124"/>
                </a:solidFill>
                <a:effectLst/>
                <a:latin typeface="Verdana" panose="020B0604030504040204" pitchFamily="34" charset="0"/>
                <a:ea typeface="Verdana" panose="020B0604030504040204" pitchFamily="34" charset="0"/>
              </a:rPr>
              <a:t>Any person can easily login to our website and find the crafts according to categories that he want and can order them or he can also add the products to his </a:t>
            </a:r>
            <a:r>
              <a:rPr lang="en-US" sz="1700" b="0" i="0" dirty="0" err="1">
                <a:solidFill>
                  <a:srgbClr val="202124"/>
                </a:solidFill>
                <a:effectLst/>
                <a:latin typeface="Verdana" panose="020B0604030504040204" pitchFamily="34" charset="0"/>
                <a:ea typeface="Verdana" panose="020B0604030504040204" pitchFamily="34" charset="0"/>
              </a:rPr>
              <a:t>wishlist</a:t>
            </a:r>
            <a:r>
              <a:rPr lang="en-US" sz="1700" dirty="0">
                <a:solidFill>
                  <a:srgbClr val="202124"/>
                </a:solidFill>
                <a:latin typeface="Verdana" panose="020B0604030504040204" pitchFamily="34" charset="0"/>
                <a:ea typeface="Verdana" panose="020B0604030504040204" pitchFamily="34" charset="0"/>
              </a:rPr>
              <a:t>.</a:t>
            </a:r>
            <a:endParaRPr lang="en-US" sz="1700" b="0" i="0" dirty="0">
              <a:solidFill>
                <a:srgbClr val="202124"/>
              </a:solidFill>
              <a:effectLst/>
              <a:latin typeface="Verdana" panose="020B0604030504040204" pitchFamily="34" charset="0"/>
              <a:ea typeface="Verdana" panose="020B0604030504040204" pitchFamily="34" charset="0"/>
            </a:endParaRPr>
          </a:p>
          <a:p>
            <a:endParaRPr lang="en-IN" sz="17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xmlns="" val="1557303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6" name="Picture 5">
            <a:extLst>
              <a:ext uri="{FF2B5EF4-FFF2-40B4-BE49-F238E27FC236}">
                <a16:creationId xmlns:a16="http://schemas.microsoft.com/office/drawing/2014/main" xmlns="" id="{62BBA83C-A9D5-4283-9F0F-76AA44DB85F0}"/>
              </a:ext>
            </a:extLst>
          </p:cNvPr>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2C789CC-E508-4EFC-B9A2-2827E306B37A}"/>
              </a:ext>
            </a:extLst>
          </p:cNvPr>
          <p:cNvSpPr txBox="1"/>
          <p:nvPr/>
        </p:nvSpPr>
        <p:spPr>
          <a:xfrm>
            <a:off x="1852612" y="1221771"/>
            <a:ext cx="6055711" cy="707886"/>
          </a:xfrm>
          <a:prstGeom prst="rect">
            <a:avLst/>
          </a:prstGeom>
          <a:noFill/>
        </p:spPr>
        <p:txBody>
          <a:bodyPr wrap="square">
            <a:spAutoFit/>
          </a:bodyPr>
          <a:lstStyle/>
          <a:p>
            <a:r>
              <a:rPr lang="en-US" sz="4000" b="1" dirty="0">
                <a:latin typeface="Verdana" panose="020B0604030504040204" pitchFamily="34" charset="0"/>
                <a:ea typeface="Verdana" panose="020B0604030504040204" pitchFamily="34" charset="0"/>
                <a:cs typeface="Calibri" panose="020F0502020204030204" pitchFamily="34" charset="0"/>
              </a:rPr>
              <a:t>Project Wok Model</a:t>
            </a:r>
            <a:endParaRPr lang="en-IN" sz="4000" b="1" dirty="0">
              <a:latin typeface="Verdana" panose="020B0604030504040204" pitchFamily="34" charset="0"/>
              <a:ea typeface="Verdana" panose="020B060403050404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AE4BE9DD-DB92-4D60-806A-BA18E7EBE227}"/>
              </a:ext>
            </a:extLst>
          </p:cNvPr>
          <p:cNvPicPr>
            <a:picLocks noChangeAspect="1"/>
          </p:cNvPicPr>
          <p:nvPr/>
        </p:nvPicPr>
        <p:blipFill>
          <a:blip r:embed="rId2"/>
          <a:stretch>
            <a:fillRect/>
          </a:stretch>
        </p:blipFill>
        <p:spPr>
          <a:xfrm>
            <a:off x="1852613" y="2185988"/>
            <a:ext cx="5438775" cy="2486025"/>
          </a:xfrm>
          <a:prstGeom prst="rect">
            <a:avLst/>
          </a:prstGeom>
        </p:spPr>
      </p:pic>
    </p:spTree>
    <p:extLst>
      <p:ext uri="{BB962C8B-B14F-4D97-AF65-F5344CB8AC3E}">
        <p14:creationId xmlns:p14="http://schemas.microsoft.com/office/powerpoint/2010/main" xmlns="" val="128150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idx="4294967295"/>
          </p:nvPr>
        </p:nvSpPr>
        <p:spPr>
          <a:xfrm>
            <a:off x="762000" y="692697"/>
            <a:ext cx="7620000" cy="720079"/>
          </a:xfrm>
          <a:prstGeom prst="rect">
            <a:avLst/>
          </a:prstGeom>
          <a:noFill/>
          <a:ln>
            <a:noFill/>
          </a:ln>
        </p:spPr>
        <p:txBody>
          <a:bodyPr spcFirstLastPara="1" vert="horz" wrap="square" lIns="0" tIns="45700" rIns="0" bIns="0" rtlCol="0" anchor="ctr" anchorCtr="0">
            <a:noAutofit/>
          </a:bodyPr>
          <a:lstStyle/>
          <a:p>
            <a:pPr algn="ctr">
              <a:spcBef>
                <a:spcPts val="0"/>
              </a:spcBef>
              <a:buClr>
                <a:schemeClr val="dk2"/>
              </a:buClr>
              <a:buSzPts val="4400"/>
            </a:pPr>
            <a:r>
              <a:rPr lang="en-IN" sz="4000" b="1" dirty="0">
                <a:latin typeface="Verdana" panose="020B0604030504040204" pitchFamily="34" charset="0"/>
                <a:ea typeface="Verdana" panose="020B0604030504040204" pitchFamily="34" charset="0"/>
                <a:cs typeface="Calibri" panose="020F0502020204030204" pitchFamily="34" charset="0"/>
              </a:rPr>
              <a:t>SYSTEM REQUIREMENTS</a:t>
            </a:r>
            <a:endParaRPr sz="4000" b="1" dirty="0">
              <a:latin typeface="Verdana" panose="020B0604030504040204" pitchFamily="34" charset="0"/>
              <a:ea typeface="Verdana" panose="020B0604030504040204" pitchFamily="34" charset="0"/>
              <a:cs typeface="Calibri" panose="020F0502020204030204" pitchFamily="34" charset="0"/>
            </a:endParaRPr>
          </a:p>
        </p:txBody>
      </p:sp>
      <p:sp>
        <p:nvSpPr>
          <p:cNvPr id="173" name="Google Shape;173;p23"/>
          <p:cNvSpPr txBox="1">
            <a:spLocks noGrp="1"/>
          </p:cNvSpPr>
          <p:nvPr>
            <p:ph idx="4294967295"/>
          </p:nvPr>
        </p:nvSpPr>
        <p:spPr>
          <a:xfrm>
            <a:off x="1316116" y="2242167"/>
            <a:ext cx="6511771" cy="3409332"/>
          </a:xfrm>
          <a:prstGeom prst="rect">
            <a:avLst/>
          </a:prstGeom>
          <a:noFill/>
          <a:ln>
            <a:noFill/>
          </a:ln>
        </p:spPr>
        <p:txBody>
          <a:bodyPr spcFirstLastPara="1" vert="horz" wrap="square" lIns="91425" tIns="45700" rIns="91425" bIns="45700" rtlCol="0" anchor="ctr" anchorCtr="0">
            <a:noAutofit/>
          </a:bodyPr>
          <a:lstStyle/>
          <a:p>
            <a:pPr marL="274320" indent="-274320">
              <a:spcBef>
                <a:spcPts val="0"/>
              </a:spcBef>
              <a:buSzPts val="1900"/>
              <a:buFont typeface="Noto Sans Symbols"/>
              <a:buChar char="❖"/>
            </a:pPr>
            <a:r>
              <a:rPr lang="en-US" sz="1700" dirty="0">
                <a:latin typeface="Verdana" panose="020B0604030504040204" pitchFamily="34" charset="0"/>
                <a:ea typeface="Verdana" panose="020B0604030504040204" pitchFamily="34" charset="0"/>
                <a:cs typeface="Calibri" panose="020F0502020204030204" pitchFamily="34" charset="0"/>
                <a:sym typeface="Calibri"/>
              </a:rPr>
              <a:t>Software Requirements</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Editor :</a:t>
            </a:r>
            <a:r>
              <a:rPr lang="en-US" sz="1700" dirty="0">
                <a:latin typeface="Verdana" panose="020B0604030504040204" pitchFamily="34" charset="0"/>
                <a:ea typeface="Verdana" panose="020B0604030504040204" pitchFamily="34" charset="0"/>
                <a:cs typeface="Calibri" panose="020F0502020204030204" pitchFamily="34" charset="0"/>
                <a:sym typeface="Calibri"/>
              </a:rPr>
              <a:t>  Sublime text3 (or) Visual studio</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Language : </a:t>
            </a:r>
            <a:r>
              <a:rPr lang="en-US" sz="1700" dirty="0">
                <a:latin typeface="Verdana" panose="020B0604030504040204" pitchFamily="34" charset="0"/>
                <a:ea typeface="Verdana" panose="020B0604030504040204" pitchFamily="34" charset="0"/>
                <a:cs typeface="Calibri" panose="020F0502020204030204" pitchFamily="34" charset="0"/>
                <a:sym typeface="Calibri"/>
              </a:rPr>
              <a:t> Python</a:t>
            </a: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err="1">
                <a:latin typeface="Verdana" panose="020B0604030504040204" pitchFamily="34" charset="0"/>
                <a:ea typeface="Verdana" panose="020B0604030504040204" pitchFamily="34" charset="0"/>
                <a:cs typeface="Calibri" panose="020F0502020204030204" pitchFamily="34" charset="0"/>
                <a:sym typeface="Calibri"/>
              </a:rPr>
              <a:t>FrameWork</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 : </a:t>
            </a:r>
            <a:r>
              <a:rPr lang="en-US" sz="1700" dirty="0" err="1">
                <a:latin typeface="Verdana" panose="020B0604030504040204" pitchFamily="34" charset="0"/>
                <a:ea typeface="Verdana" panose="020B0604030504040204" pitchFamily="34" charset="0"/>
                <a:cs typeface="Calibri" panose="020F0502020204030204" pitchFamily="34" charset="0"/>
                <a:sym typeface="Calibri"/>
              </a:rPr>
              <a:t>DJango</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endParaRPr sz="1700" dirty="0">
              <a:latin typeface="Verdana" panose="020B0604030504040204" pitchFamily="34" charset="0"/>
              <a:ea typeface="Verdana" panose="020B0604030504040204" pitchFamily="34" charset="0"/>
              <a:cs typeface="Calibri" panose="020F0502020204030204" pitchFamily="34" charset="0"/>
              <a:sym typeface="Calibri"/>
            </a:endParaRPr>
          </a:p>
          <a:p>
            <a:pPr marL="342900" indent="-342900">
              <a:spcBef>
                <a:spcPts val="400"/>
              </a:spcBef>
              <a:buSzPts val="1900"/>
              <a:buFont typeface="Noto Sans Symbols"/>
              <a:buChar char="❖"/>
            </a:pPr>
            <a:r>
              <a:rPr lang="en-US" sz="1700" dirty="0">
                <a:latin typeface="Verdana" panose="020B0604030504040204" pitchFamily="34" charset="0"/>
                <a:ea typeface="Verdana" panose="020B0604030504040204" pitchFamily="34" charset="0"/>
                <a:cs typeface="Calibri" panose="020F0502020204030204" pitchFamily="34" charset="0"/>
                <a:sym typeface="Calibri"/>
              </a:rPr>
              <a:t>Hardware Requirements</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Processor: </a:t>
            </a:r>
            <a:r>
              <a:rPr lang="en-US" sz="1700" dirty="0">
                <a:latin typeface="Verdana" panose="020B0604030504040204" pitchFamily="34" charset="0"/>
                <a:ea typeface="Verdana" panose="020B0604030504040204" pitchFamily="34" charset="0"/>
                <a:cs typeface="Calibri" panose="020F0502020204030204" pitchFamily="34" charset="0"/>
                <a:sym typeface="Calibri"/>
              </a:rPr>
              <a:t>I9</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RAM : </a:t>
            </a:r>
            <a:r>
              <a:rPr lang="en-US" sz="1700" dirty="0">
                <a:latin typeface="Verdana" panose="020B0604030504040204" pitchFamily="34" charset="0"/>
                <a:ea typeface="Verdana" panose="020B0604030504040204" pitchFamily="34" charset="0"/>
                <a:cs typeface="Calibri" panose="020F0502020204030204" pitchFamily="34" charset="0"/>
                <a:sym typeface="Calibri"/>
              </a:rPr>
              <a:t>4GB</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panose="020F0502020204030204" pitchFamily="34" charset="0"/>
                <a:sym typeface="Calibri"/>
              </a:rPr>
              <a:t>             </a:t>
            </a:r>
            <a:r>
              <a:rPr lang="en-US" sz="1700" b="1" dirty="0">
                <a:latin typeface="Verdana" panose="020B0604030504040204" pitchFamily="34" charset="0"/>
                <a:ea typeface="Verdana" panose="020B0604030504040204" pitchFamily="34" charset="0"/>
                <a:cs typeface="Calibri" panose="020F0502020204030204" pitchFamily="34" charset="0"/>
                <a:sym typeface="Calibri"/>
              </a:rPr>
              <a:t> Space on Hard Disk :</a:t>
            </a:r>
            <a:r>
              <a:rPr lang="en-US" sz="1700" dirty="0">
                <a:latin typeface="Verdana" panose="020B0604030504040204" pitchFamily="34" charset="0"/>
                <a:ea typeface="Verdana" panose="020B0604030504040204" pitchFamily="34" charset="0"/>
                <a:cs typeface="Calibri" panose="020F0502020204030204" pitchFamily="34" charset="0"/>
                <a:sym typeface="Calibri"/>
              </a:rPr>
              <a:t> 1TB</a:t>
            </a:r>
            <a:endParaRPr sz="1700" dirty="0">
              <a:latin typeface="Verdana" panose="020B0604030504040204" pitchFamily="34" charset="0"/>
              <a:ea typeface="Verdana" panose="020B0604030504040204" pitchFamily="34" charset="0"/>
              <a:cs typeface="Calibri" panose="020F0502020204030204" pitchFamily="34" charset="0"/>
            </a:endParaRPr>
          </a:p>
          <a:p>
            <a:pPr marL="0" indent="0">
              <a:spcBef>
                <a:spcPts val="400"/>
              </a:spcBef>
              <a:buSzPts val="1900"/>
              <a:buNone/>
            </a:pPr>
            <a:r>
              <a:rPr lang="en-US" sz="1700" dirty="0">
                <a:latin typeface="Verdana" panose="020B0604030504040204" pitchFamily="34" charset="0"/>
                <a:ea typeface="Verdana" panose="020B0604030504040204" pitchFamily="34" charset="0"/>
                <a:cs typeface="Calibri"/>
                <a:sym typeface="Calibri"/>
              </a:rPr>
              <a:t>            </a:t>
            </a:r>
            <a:endParaRPr sz="1700" dirty="0">
              <a:latin typeface="Verdana" panose="020B0604030504040204" pitchFamily="34" charset="0"/>
              <a:ea typeface="Verdan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704850"/>
            <a:ext cx="8229600" cy="1009650"/>
          </a:xfrm>
        </p:spPr>
        <p:txBody>
          <a:bodyPr>
            <a:norm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		UML </a:t>
            </a:r>
            <a:r>
              <a:rPr lang="en-US" sz="4000" b="1" dirty="0" err="1">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dIagrams</a:t>
            </a:r>
            <a:endParaRPr lang="en-US" sz="4000" dirty="0">
              <a:latin typeface="Verdana" panose="020B0604030504040204" pitchFamily="34" charset="0"/>
              <a:ea typeface="Verdana" panose="020B0604030504040204" pitchFamily="34" charset="0"/>
            </a:endParaRPr>
          </a:p>
        </p:txBody>
      </p:sp>
      <p:sp>
        <p:nvSpPr>
          <p:cNvPr id="5" name="Content Placeholder 4"/>
          <p:cNvSpPr>
            <a:spLocks noGrp="1"/>
          </p:cNvSpPr>
          <p:nvPr>
            <p:ph idx="4294967295"/>
          </p:nvPr>
        </p:nvSpPr>
        <p:spPr>
          <a:xfrm>
            <a:off x="971600" y="2357438"/>
            <a:ext cx="7972425" cy="3159793"/>
          </a:xfrm>
        </p:spPr>
        <p:txBody>
          <a:bodyPr anchor="ctr">
            <a:noAutofit/>
          </a:bodyPr>
          <a:lstStyle/>
          <a:p>
            <a:pPr>
              <a:buClr>
                <a:schemeClr val="tx1"/>
              </a:buClr>
            </a:pPr>
            <a:r>
              <a:rPr lang="en-US" sz="1700" dirty="0">
                <a:latin typeface="Verdana" panose="020B0604030504040204" pitchFamily="34" charset="0"/>
                <a:ea typeface="Verdana" panose="020B0604030504040204" pitchFamily="34" charset="0"/>
                <a:cs typeface="Times New Roman" pitchFamily="18" charset="0"/>
              </a:rPr>
              <a:t>Use case Diagram</a:t>
            </a:r>
          </a:p>
          <a:p>
            <a:pPr>
              <a:buClr>
                <a:schemeClr val="tx1"/>
              </a:buClr>
            </a:pPr>
            <a:endParaRPr lang="en-US" sz="1700" dirty="0">
              <a:latin typeface="Verdana" panose="020B0604030504040204" pitchFamily="34" charset="0"/>
              <a:ea typeface="Verdana" panose="020B0604030504040204" pitchFamily="34" charset="0"/>
              <a:cs typeface="Times New Roman" pitchFamily="18" charset="0"/>
            </a:endParaRPr>
          </a:p>
          <a:p>
            <a:pPr>
              <a:buClr>
                <a:schemeClr val="tx1"/>
              </a:buClr>
            </a:pPr>
            <a:r>
              <a:rPr lang="en-US" sz="1700" dirty="0">
                <a:latin typeface="Verdana" panose="020B0604030504040204" pitchFamily="34" charset="0"/>
                <a:ea typeface="Verdana" panose="020B0604030504040204" pitchFamily="34" charset="0"/>
                <a:cs typeface="Times New Roman" pitchFamily="18" charset="0"/>
              </a:rPr>
              <a:t>Sequence Diagram</a:t>
            </a:r>
          </a:p>
          <a:p>
            <a:pPr>
              <a:buClr>
                <a:schemeClr val="tx1"/>
              </a:buClr>
            </a:pPr>
            <a:endParaRPr lang="en-US" sz="1700" dirty="0">
              <a:latin typeface="Verdana" panose="020B0604030504040204" pitchFamily="34" charset="0"/>
              <a:ea typeface="Verdana" panose="020B0604030504040204" pitchFamily="34" charset="0"/>
              <a:cs typeface="Times New Roman" pitchFamily="18" charset="0"/>
            </a:endParaRPr>
          </a:p>
          <a:p>
            <a:pPr>
              <a:buClr>
                <a:schemeClr val="tx1"/>
              </a:buClr>
            </a:pPr>
            <a:r>
              <a:rPr lang="en-US" sz="1700" dirty="0">
                <a:latin typeface="Verdana" panose="020B0604030504040204" pitchFamily="34" charset="0"/>
                <a:ea typeface="Verdana" panose="020B0604030504040204" pitchFamily="34" charset="0"/>
                <a:cs typeface="Times New Roman" pitchFamily="18" charset="0"/>
              </a:rPr>
              <a:t>Class Diagram</a:t>
            </a:r>
          </a:p>
          <a:p>
            <a:pPr>
              <a:buClr>
                <a:schemeClr val="tx1"/>
              </a:buClr>
            </a:pPr>
            <a:endParaRPr lang="en-US" sz="1700" dirty="0">
              <a:latin typeface="Verdana" panose="020B0604030504040204" pitchFamily="34" charset="0"/>
              <a:ea typeface="Verdana" panose="020B0604030504040204" pitchFamily="34" charset="0"/>
              <a:cs typeface="Times New Roman" pitchFamily="18" charset="0"/>
            </a:endParaRPr>
          </a:p>
          <a:p>
            <a:pPr>
              <a:buClr>
                <a:schemeClr val="tx1"/>
              </a:buClr>
            </a:pPr>
            <a:r>
              <a:rPr lang="en-US" sz="1700" dirty="0">
                <a:latin typeface="Verdana" panose="020B0604030504040204" pitchFamily="34" charset="0"/>
                <a:ea typeface="Verdana" panose="020B0604030504040204" pitchFamily="34" charset="0"/>
                <a:cs typeface="Times New Roman" pitchFamily="18" charset="0"/>
              </a:rPr>
              <a:t>Activity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88641"/>
            <a:ext cx="8229600" cy="648071"/>
          </a:xfrm>
        </p:spPr>
        <p:txBody>
          <a:bodyPr>
            <a:normAutofit/>
          </a:bodyPr>
          <a:lstStyle/>
          <a:p>
            <a:r>
              <a:rPr lang="en-US" sz="4000" b="1" dirty="0" err="1">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UseCase</a:t>
            </a:r>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 Diagram</a:t>
            </a:r>
            <a:endParaRPr lang="en-US" sz="40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xmlns="" id="{72000BD2-6FED-4DA3-A8D7-96A035B0523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51558"/>
            <a:ext cx="9175976" cy="57332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648072"/>
          </a:xfrm>
        </p:spPr>
        <p:txBody>
          <a:bodyPr>
            <a:norm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Sequence Diagram</a:t>
            </a:r>
            <a:endParaRPr lang="en-US" sz="40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xmlns="" id="{A7B362B6-BC1F-40CD-9BBC-B822B4D1ABD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556792"/>
            <a:ext cx="9144000" cy="53012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648072"/>
          </a:xfrm>
        </p:spPr>
        <p:txBody>
          <a:bodyPr>
            <a:normAutofit/>
          </a:bodyPr>
          <a:lstStyle/>
          <a:p>
            <a:r>
              <a:rPr lang="en-US" sz="4000" b="1" dirty="0">
                <a:solidFill>
                  <a:schemeClr val="tx1">
                    <a:lumMod val="95000"/>
                    <a:lumOff val="5000"/>
                  </a:schemeClr>
                </a:solidFill>
                <a:latin typeface="Verdana" panose="020B0604030504040204" pitchFamily="34" charset="0"/>
                <a:ea typeface="Verdana" panose="020B0604030504040204" pitchFamily="34" charset="0"/>
                <a:cs typeface="Times New Roman" pitchFamily="18" charset="0"/>
              </a:rPr>
              <a:t>Class Diagram</a:t>
            </a:r>
            <a:endParaRPr lang="en-US" sz="40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xmlns="" id="{CB435D79-0793-468C-9A7D-FDC23C5FE7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484784"/>
            <a:ext cx="9144000" cy="5373216"/>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414</TotalTime>
  <Words>685</Words>
  <Application>Microsoft Office PowerPoint</Application>
  <PresentationFormat>On-screen Show (4:3)</PresentationFormat>
  <Paragraphs>234</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Gallery</vt:lpstr>
      <vt:lpstr>Slide 1</vt:lpstr>
      <vt:lpstr>   Problem Statement</vt:lpstr>
      <vt:lpstr>  Proposed System</vt:lpstr>
      <vt:lpstr>Slide 4</vt:lpstr>
      <vt:lpstr>SYSTEM REQUIREMENTS</vt:lpstr>
      <vt:lpstr>  UML dIagrams</vt:lpstr>
      <vt:lpstr>UseCase Diagram</vt:lpstr>
      <vt:lpstr>Sequence Diagram</vt:lpstr>
      <vt:lpstr>Class Diagram</vt:lpstr>
      <vt:lpstr>Activity Diagram</vt:lpstr>
      <vt:lpstr>Slide 11</vt:lpstr>
      <vt:lpstr>Slide 12</vt:lpstr>
      <vt:lpstr>Slide 13</vt:lpstr>
      <vt:lpstr>Slide 14</vt:lpstr>
      <vt:lpstr>Slide 15</vt:lpstr>
      <vt:lpstr>Slide 16</vt:lpstr>
      <vt:lpstr>Slide 17</vt:lpstr>
      <vt:lpstr>Modules</vt:lpstr>
      <vt:lpstr>Register &amp; Login</vt:lpstr>
      <vt:lpstr> Add To Wishlist</vt:lpstr>
      <vt:lpstr>  Add To Cart</vt:lpstr>
      <vt:lpstr>Request Product</vt:lpstr>
      <vt:lpstr>Add Product(Admin)</vt:lpstr>
      <vt:lpstr>Slide 24</vt:lpstr>
      <vt:lpstr>Slide 25</vt:lpstr>
      <vt:lpstr>Slide 26</vt:lpstr>
      <vt:lpstr>Screens</vt:lpstr>
      <vt:lpstr>Slide 28</vt:lpstr>
      <vt:lpstr>Slide 29</vt:lpstr>
      <vt:lpstr>Slide 30</vt:lpstr>
      <vt:lpstr>Conclusion</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GAYATRI DEVI</dc:creator>
  <cp:lastModifiedBy>dell</cp:lastModifiedBy>
  <cp:revision>46</cp:revision>
  <dcterms:created xsi:type="dcterms:W3CDTF">2021-05-09T11:03:56Z</dcterms:created>
  <dcterms:modified xsi:type="dcterms:W3CDTF">2021-08-23T15:54:14Z</dcterms:modified>
</cp:coreProperties>
</file>